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3"/>
  </p:notesMasterIdLst>
  <p:handoutMasterIdLst>
    <p:handoutMasterId r:id="rId54"/>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335" r:id="rId21"/>
    <p:sldId id="336" r:id="rId22"/>
    <p:sldId id="284" r:id="rId23"/>
    <p:sldId id="269" r:id="rId24"/>
    <p:sldId id="304" r:id="rId25"/>
    <p:sldId id="305" r:id="rId26"/>
    <p:sldId id="307" r:id="rId27"/>
    <p:sldId id="306" r:id="rId28"/>
    <p:sldId id="308" r:id="rId29"/>
    <p:sldId id="270" r:id="rId30"/>
    <p:sldId id="309" r:id="rId31"/>
    <p:sldId id="310" r:id="rId32"/>
    <p:sldId id="311" r:id="rId33"/>
    <p:sldId id="312" r:id="rId34"/>
    <p:sldId id="314" r:id="rId35"/>
    <p:sldId id="313" r:id="rId36"/>
    <p:sldId id="315" r:id="rId37"/>
    <p:sldId id="316" r:id="rId38"/>
    <p:sldId id="317" r:id="rId39"/>
    <p:sldId id="294" r:id="rId40"/>
    <p:sldId id="296" r:id="rId41"/>
    <p:sldId id="318" r:id="rId42"/>
    <p:sldId id="319" r:id="rId43"/>
    <p:sldId id="321" r:id="rId44"/>
    <p:sldId id="322" r:id="rId45"/>
    <p:sldId id="323" r:id="rId46"/>
    <p:sldId id="324" r:id="rId47"/>
    <p:sldId id="288" r:id="rId48"/>
    <p:sldId id="289" r:id="rId49"/>
    <p:sldId id="320" r:id="rId50"/>
    <p:sldId id="274" r:id="rId51"/>
    <p:sldId id="329" r:id="rId52"/>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varScale="1">
        <p:scale>
          <a:sx n="94" d="100"/>
          <a:sy n="94" d="100"/>
        </p:scale>
        <p:origin x="1488" y="9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commentAuthors" Target="commentAuthor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notesMaster" Target="notesMasters/notesMaster1.xml"/><Relationship Id="rId58" Type="http://schemas.openxmlformats.org/officeDocument/2006/relationships/theme" Target="theme/theme1.xml"/><Relationship Id="rId5" Type="http://schemas.openxmlformats.org/officeDocument/2006/relationships/slide" Target="slides/slide1.xml"/><Relationship Id="rId61" Type="http://schemas.microsoft.com/office/2015/10/relationships/revisionInfo" Target="revisionInfo.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viewProps" Target="view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9/23/2024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9/23/2024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4</a:t>
            </a:fld>
            <a:endParaRPr lang="en-US"/>
          </a:p>
        </p:txBody>
      </p:sp>
    </p:spTree>
    <p:extLst>
      <p:ext uri="{BB962C8B-B14F-4D97-AF65-F5344CB8AC3E}">
        <p14:creationId xmlns:p14="http://schemas.microsoft.com/office/powerpoint/2010/main" val="11511815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15</a:t>
            </a:fld>
            <a:endParaRPr lang="en-US"/>
          </a:p>
        </p:txBody>
      </p:sp>
    </p:spTree>
    <p:extLst>
      <p:ext uri="{BB962C8B-B14F-4D97-AF65-F5344CB8AC3E}">
        <p14:creationId xmlns:p14="http://schemas.microsoft.com/office/powerpoint/2010/main" val="14895484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BDA0E2-FEBD-4B65-8F16-724CF984F37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843092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BDA0E2-FEBD-4B65-8F16-724CF984F37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133566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21</a:t>
            </a:fld>
            <a:endParaRPr lang="en-US"/>
          </a:p>
        </p:txBody>
      </p:sp>
    </p:spTree>
    <p:extLst>
      <p:ext uri="{BB962C8B-B14F-4D97-AF65-F5344CB8AC3E}">
        <p14:creationId xmlns:p14="http://schemas.microsoft.com/office/powerpoint/2010/main" val="24976308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23</a:t>
            </a:fld>
            <a:endParaRPr lang="en-US"/>
          </a:p>
        </p:txBody>
      </p:sp>
    </p:spTree>
    <p:extLst>
      <p:ext uri="{BB962C8B-B14F-4D97-AF65-F5344CB8AC3E}">
        <p14:creationId xmlns:p14="http://schemas.microsoft.com/office/powerpoint/2010/main" val="36044998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9/23/2024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9/23/2024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9/23/2024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9/23/2024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9/23/2024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9/23/2024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9/23/2024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9/23/2024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9/23/2024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9/23/2024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ArdahanDogru/IBM-Capstone/blob/9311c1b46689955eee0861343079ba952ca3cfd7/labs-jupyter-spacex-Data%20wrangling.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ArdahanDogru/IBM-Capstone/blob/9311c1b46689955eee0861343079ba952ca3cfd7/edadataviz.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ArdahanDogru/IBM-Capstone/blob/9311c1b46689955eee0861343079ba952ca3cfd7/jupyter-labs-eda-sql-coursera_sql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ArdahanDogru/IBM-Capstone/blob/9311c1b46689955eee0861343079ba952ca3cfd7/lab_jupyter_launch_site_loca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ArdahanDogru/IBM-Capstone/blob/9311c1b46689955eee0861343079ba952ca3cfd7/spacex_dash_app.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hyperlink" Target="https://github.com/ArdahanDogru/IBM-Capstone/blob/9311c1b46689955eee0861343079ba952ca3cfd7/SpaceX_Machine%20Learning%20Prediction_Part_5.ipynb"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14.png"/><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4.png"/></Relationships>
</file>

<file path=ppt/slides/_rels/slide3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ArdahanDogru/IBM-Capstone/blob/9311c1b46689955eee0861343079ba952ca3cfd7/jupyter-labs-spacex-data-collection-api.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ArdahanDogru/IBM-Capstone/blob/9311c1b46689955eee0861343079ba952ca3cfd7/jupyter-labs-webscraping.ipynb" TargetMode="External"/><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3358334" cy="646331"/>
          </a:xfrm>
          <a:prstGeom prst="rect">
            <a:avLst/>
          </a:prstGeom>
          <a:noFill/>
        </p:spPr>
        <p:txBody>
          <a:bodyPr wrap="square" lIns="91440" tIns="45720" rIns="91440" bIns="45720" rtlCol="0" anchor="t">
            <a:spAutoFit/>
          </a:bodyPr>
          <a:lstStyle/>
          <a:p>
            <a:r>
              <a:rPr lang="tr-TR" dirty="0">
                <a:solidFill>
                  <a:schemeClr val="bg2"/>
                </a:solidFill>
                <a:latin typeface="Abadi"/>
                <a:ea typeface="SF Pro" pitchFamily="2" charset="0"/>
                <a:cs typeface="SF Pro" pitchFamily="2" charset="0"/>
              </a:rPr>
              <a:t>Yusuf Ardahan Dogru</a:t>
            </a:r>
          </a:p>
          <a:p>
            <a:r>
              <a:rPr lang="tr-TR" dirty="0">
                <a:solidFill>
                  <a:schemeClr val="bg2"/>
                </a:solidFill>
                <a:latin typeface="Abadi"/>
                <a:ea typeface="SF Pro" pitchFamily="2" charset="0"/>
                <a:cs typeface="SF Pro" pitchFamily="2" charset="0"/>
              </a:rPr>
              <a:t>22 </a:t>
            </a:r>
            <a:r>
              <a:rPr lang="tr-TR" dirty="0" err="1">
                <a:solidFill>
                  <a:schemeClr val="bg2"/>
                </a:solidFill>
                <a:latin typeface="Abadi"/>
                <a:ea typeface="SF Pro" pitchFamily="2" charset="0"/>
                <a:cs typeface="SF Pro" pitchFamily="2" charset="0"/>
              </a:rPr>
              <a:t>September</a:t>
            </a:r>
            <a:r>
              <a:rPr lang="tr-TR" dirty="0">
                <a:solidFill>
                  <a:schemeClr val="bg2"/>
                </a:solidFill>
                <a:latin typeface="Abadi"/>
                <a:ea typeface="SF Pro" pitchFamily="2" charset="0"/>
                <a:cs typeface="SF Pro" pitchFamily="2" charset="0"/>
              </a:rPr>
              <a:t> 2024</a:t>
            </a:r>
            <a:endParaRPr lang="en-US" dirty="0">
              <a:solidFill>
                <a:schemeClr val="bg2"/>
              </a:solidFill>
              <a:latin typeface="Abadi" panose="020B0604020104020204" pitchFamily="34" charset="0"/>
              <a:ea typeface="SF Pro" pitchFamily="2" charset="0"/>
              <a:cs typeface="SF Pro" pitchFamily="2" charset="0"/>
            </a:endParaRP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16050"/>
            <a:ext cx="5792714" cy="4351338"/>
          </a:xfrm>
          <a:prstGeom prst="rect">
            <a:avLst/>
          </a:prstGeom>
        </p:spPr>
        <p:txBody>
          <a:bodyPr/>
          <a:lstStyle/>
          <a:p>
            <a:r>
              <a:rPr lang="tr-TR" sz="2200" dirty="0">
                <a:solidFill>
                  <a:schemeClr val="accent3">
                    <a:lumMod val="25000"/>
                  </a:schemeClr>
                </a:solidFill>
                <a:latin typeface="Abadi" panose="020B0604020104020204" pitchFamily="34" charset="0"/>
              </a:rPr>
              <a:t>Data </a:t>
            </a:r>
            <a:r>
              <a:rPr lang="tr-TR" sz="2200" dirty="0" err="1">
                <a:solidFill>
                  <a:schemeClr val="accent3">
                    <a:lumMod val="25000"/>
                  </a:schemeClr>
                </a:solidFill>
                <a:latin typeface="Abadi" panose="020B0604020104020204" pitchFamily="34" charset="0"/>
              </a:rPr>
              <a:t>was</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processed</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to</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generate</a:t>
            </a:r>
            <a:r>
              <a:rPr lang="tr-TR" sz="2200" dirty="0">
                <a:solidFill>
                  <a:schemeClr val="accent3">
                    <a:lumMod val="25000"/>
                  </a:schemeClr>
                </a:solidFill>
                <a:latin typeface="Abadi" panose="020B0604020104020204" pitchFamily="34" charset="0"/>
              </a:rPr>
              <a:t> a </a:t>
            </a:r>
            <a:r>
              <a:rPr lang="tr-TR" sz="2200" dirty="0" err="1">
                <a:solidFill>
                  <a:schemeClr val="accent3">
                    <a:lumMod val="25000"/>
                  </a:schemeClr>
                </a:solidFill>
                <a:latin typeface="Abadi" panose="020B0604020104020204" pitchFamily="34" charset="0"/>
              </a:rPr>
              <a:t>new</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column</a:t>
            </a:r>
            <a:r>
              <a:rPr lang="tr-TR" sz="2200" dirty="0">
                <a:solidFill>
                  <a:schemeClr val="accent3">
                    <a:lumMod val="25000"/>
                  </a:schemeClr>
                </a:solidFill>
                <a:latin typeface="Abadi" panose="020B0604020104020204" pitchFamily="34" charset="0"/>
              </a:rPr>
              <a:t> in </a:t>
            </a:r>
            <a:r>
              <a:rPr lang="tr-TR" sz="2200" dirty="0" err="1">
                <a:solidFill>
                  <a:schemeClr val="accent3">
                    <a:lumMod val="25000"/>
                  </a:schemeClr>
                </a:solidFill>
                <a:latin typeface="Abadi" panose="020B0604020104020204" pitchFamily="34" charset="0"/>
              </a:rPr>
              <a:t>the</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dataframe</a:t>
            </a:r>
            <a:r>
              <a:rPr lang="tr-TR" sz="2200" dirty="0">
                <a:solidFill>
                  <a:schemeClr val="accent3">
                    <a:lumMod val="25000"/>
                  </a:schemeClr>
                </a:solidFill>
                <a:latin typeface="Abadi" panose="020B0604020104020204" pitchFamily="34" charset="0"/>
              </a:rPr>
              <a:t>.</a:t>
            </a:r>
            <a:endParaRPr lang="en-US" sz="2200" dirty="0">
              <a:solidFill>
                <a:schemeClr val="accent3">
                  <a:lumMod val="25000"/>
                </a:schemeClr>
              </a:solidFill>
              <a:latin typeface="Abadi" panose="020B0604020104020204" pitchFamily="34" charset="0"/>
            </a:endParaRPr>
          </a:p>
          <a:p>
            <a:r>
              <a:rPr lang="tr-TR" sz="2200" dirty="0" err="1">
                <a:solidFill>
                  <a:schemeClr val="accent3">
                    <a:lumMod val="25000"/>
                  </a:schemeClr>
                </a:solidFill>
                <a:latin typeface="Abadi" panose="020B0604020104020204" pitchFamily="34" charset="0"/>
              </a:rPr>
              <a:t>The</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new</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column</a:t>
            </a:r>
            <a:r>
              <a:rPr lang="tr-TR" sz="2200" dirty="0">
                <a:solidFill>
                  <a:schemeClr val="accent3">
                    <a:lumMod val="25000"/>
                  </a:schemeClr>
                </a:solidFill>
                <a:latin typeface="Abadi" panose="020B0604020104020204" pitchFamily="34" charset="0"/>
              </a:rPr>
              <a:t>, Class, is a </a:t>
            </a:r>
            <a:r>
              <a:rPr lang="tr-TR" sz="2200" dirty="0" err="1">
                <a:solidFill>
                  <a:schemeClr val="accent3">
                    <a:lumMod val="25000"/>
                  </a:schemeClr>
                </a:solidFill>
                <a:latin typeface="Abadi" panose="020B0604020104020204" pitchFamily="34" charset="0"/>
              </a:rPr>
              <a:t>binary</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variable</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that</a:t>
            </a:r>
            <a:r>
              <a:rPr lang="tr-TR" sz="2200" dirty="0">
                <a:solidFill>
                  <a:schemeClr val="accent3">
                    <a:lumMod val="25000"/>
                  </a:schemeClr>
                </a:solidFill>
                <a:latin typeface="Abadi" panose="020B0604020104020204" pitchFamily="34" charset="0"/>
              </a:rPr>
              <a:t> </a:t>
            </a:r>
            <a:r>
              <a:rPr lang="en-US" sz="2200" b="0" dirty="0">
                <a:effectLst/>
                <a:latin typeface="Abadi" panose="020B0604020104020204" pitchFamily="34" charset="0"/>
              </a:rPr>
              <a:t>represent the classification variable that represents the outcome of each launch.</a:t>
            </a:r>
            <a:endParaRPr lang="en-US" sz="2200" dirty="0">
              <a:solidFill>
                <a:schemeClr val="accent3">
                  <a:lumMod val="25000"/>
                </a:schemeClr>
              </a:solidFill>
              <a:latin typeface="Abadi" panose="020B0604020104020204" pitchFamily="34" charset="0"/>
            </a:endParaRPr>
          </a:p>
          <a:p>
            <a:r>
              <a:rPr lang="tr-TR" sz="2200" dirty="0">
                <a:solidFill>
                  <a:schemeClr val="accent3">
                    <a:lumMod val="25000"/>
                  </a:schemeClr>
                </a:solidFill>
                <a:latin typeface="Abadi" panose="020B0604020104020204" pitchFamily="34" charset="0"/>
              </a:rPr>
              <a:t>Access </a:t>
            </a:r>
            <a:r>
              <a:rPr lang="tr-TR" sz="2200" dirty="0" err="1">
                <a:solidFill>
                  <a:schemeClr val="accent3">
                    <a:lumMod val="25000"/>
                  </a:schemeClr>
                </a:solidFill>
                <a:latin typeface="Abadi" panose="020B0604020104020204" pitchFamily="34" charset="0"/>
              </a:rPr>
              <a:t>to</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the</a:t>
            </a:r>
            <a:r>
              <a:rPr lang="tr-TR" sz="2200" dirty="0">
                <a:solidFill>
                  <a:schemeClr val="accent3">
                    <a:lumMod val="25000"/>
                  </a:schemeClr>
                </a:solidFill>
                <a:latin typeface="Abadi" panose="020B0604020104020204" pitchFamily="34" charset="0"/>
              </a:rPr>
              <a:t> notebook </a:t>
            </a:r>
            <a:r>
              <a:rPr lang="tr-TR" sz="2200" dirty="0" err="1">
                <a:solidFill>
                  <a:schemeClr val="accent3">
                    <a:lumMod val="25000"/>
                  </a:schemeClr>
                </a:solidFill>
                <a:latin typeface="Abadi" panose="020B0604020104020204" pitchFamily="34" charset="0"/>
              </a:rPr>
              <a:t>for</a:t>
            </a:r>
            <a:r>
              <a:rPr lang="tr-TR" sz="2200" dirty="0">
                <a:solidFill>
                  <a:schemeClr val="accent3">
                    <a:lumMod val="25000"/>
                  </a:schemeClr>
                </a:solidFill>
                <a:latin typeface="Abadi" panose="020B0604020104020204" pitchFamily="34" charset="0"/>
              </a:rPr>
              <a:t> reference: </a:t>
            </a:r>
            <a:r>
              <a:rPr lang="tr-TR" sz="2200" dirty="0">
                <a:solidFill>
                  <a:schemeClr val="accent3">
                    <a:lumMod val="25000"/>
                  </a:schemeClr>
                </a:solidFill>
                <a:latin typeface="Abadi" panose="020B0604020104020204" pitchFamily="34" charset="0"/>
                <a:hlinkClick r:id="rId3"/>
              </a:rPr>
              <a:t>Data </a:t>
            </a:r>
            <a:r>
              <a:rPr lang="tr-TR" sz="2200" dirty="0" err="1">
                <a:solidFill>
                  <a:schemeClr val="accent3">
                    <a:lumMod val="25000"/>
                  </a:schemeClr>
                </a:solidFill>
                <a:latin typeface="Abadi" panose="020B0604020104020204" pitchFamily="34" charset="0"/>
                <a:hlinkClick r:id="rId3"/>
              </a:rPr>
              <a:t>Wrangling</a:t>
            </a: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pic>
        <p:nvPicPr>
          <p:cNvPr id="3" name="Picture 2" descr="A diagram of a project&#10;&#10;Description automatically generated">
            <a:extLst>
              <a:ext uri="{FF2B5EF4-FFF2-40B4-BE49-F238E27FC236}">
                <a16:creationId xmlns:a16="http://schemas.microsoft.com/office/drawing/2014/main" id="{688226C6-5C7B-2DBA-5BD3-BADA997A518D}"/>
              </a:ext>
            </a:extLst>
          </p:cNvPr>
          <p:cNvPicPr>
            <a:picLocks noChangeAspect="1"/>
          </p:cNvPicPr>
          <p:nvPr/>
        </p:nvPicPr>
        <p:blipFill>
          <a:blip r:embed="rId4"/>
          <a:stretch>
            <a:fillRect/>
          </a:stretch>
        </p:blipFill>
        <p:spPr>
          <a:xfrm>
            <a:off x="6647847" y="1400175"/>
            <a:ext cx="4418320" cy="4552950"/>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r>
              <a:rPr lang="tr-TR" sz="2200" dirty="0">
                <a:latin typeface="Abadi" panose="020B0604020104020204" pitchFamily="34" charset="0"/>
              </a:rPr>
              <a:t>Scatter </a:t>
            </a:r>
            <a:r>
              <a:rPr lang="tr-TR" sz="2200" dirty="0" err="1">
                <a:latin typeface="Abadi" panose="020B0604020104020204" pitchFamily="34" charset="0"/>
              </a:rPr>
              <a:t>plots</a:t>
            </a:r>
            <a:r>
              <a:rPr lang="tr-TR" sz="2200" dirty="0">
                <a:latin typeface="Abadi" panose="020B0604020104020204" pitchFamily="34" charset="0"/>
              </a:rPr>
              <a:t> </a:t>
            </a:r>
            <a:r>
              <a:rPr lang="tr-TR" sz="2200" dirty="0" err="1">
                <a:latin typeface="Abadi" panose="020B0604020104020204" pitchFamily="34" charset="0"/>
              </a:rPr>
              <a:t>demonstrating</a:t>
            </a:r>
            <a:r>
              <a:rPr lang="tr-TR" sz="2200" dirty="0">
                <a:latin typeface="Abadi" panose="020B0604020104020204" pitchFamily="34" charset="0"/>
              </a:rPr>
              <a:t> </a:t>
            </a:r>
            <a:r>
              <a:rPr lang="tr-TR" sz="2200" dirty="0" err="1">
                <a:latin typeface="Abadi" panose="020B0604020104020204" pitchFamily="34" charset="0"/>
              </a:rPr>
              <a:t>the</a:t>
            </a:r>
            <a:r>
              <a:rPr lang="tr-TR" sz="2200" dirty="0">
                <a:latin typeface="Abadi" panose="020B0604020104020204" pitchFamily="34" charset="0"/>
              </a:rPr>
              <a:t> </a:t>
            </a:r>
            <a:r>
              <a:rPr lang="tr-TR" sz="2200" dirty="0" err="1">
                <a:latin typeface="Abadi" panose="020B0604020104020204" pitchFamily="34" charset="0"/>
              </a:rPr>
              <a:t>relationships</a:t>
            </a:r>
            <a:r>
              <a:rPr lang="tr-TR" sz="2200" dirty="0">
                <a:latin typeface="Abadi" panose="020B0604020104020204" pitchFamily="34" charset="0"/>
              </a:rPr>
              <a:t> </a:t>
            </a:r>
            <a:r>
              <a:rPr lang="tr-TR" sz="2200" dirty="0" err="1">
                <a:latin typeface="Abadi" panose="020B0604020104020204" pitchFamily="34" charset="0"/>
              </a:rPr>
              <a:t>between</a:t>
            </a:r>
            <a:r>
              <a:rPr lang="tr-TR" sz="2200" dirty="0">
                <a:latin typeface="Abadi" panose="020B0604020104020204" pitchFamily="34" charset="0"/>
              </a:rPr>
              <a:t> </a:t>
            </a:r>
            <a:r>
              <a:rPr lang="tr-TR" sz="2200" dirty="0" err="1">
                <a:latin typeface="Abadi" panose="020B0604020104020204" pitchFamily="34" charset="0"/>
              </a:rPr>
              <a:t>pairs</a:t>
            </a:r>
            <a:r>
              <a:rPr lang="tr-TR" sz="2200" dirty="0">
                <a:latin typeface="Abadi" panose="020B0604020104020204" pitchFamily="34" charset="0"/>
              </a:rPr>
              <a:t> of </a:t>
            </a:r>
            <a:r>
              <a:rPr lang="tr-TR" sz="2200" dirty="0" err="1">
                <a:latin typeface="Abadi" panose="020B0604020104020204" pitchFamily="34" charset="0"/>
              </a:rPr>
              <a:t>variables</a:t>
            </a:r>
            <a:r>
              <a:rPr lang="tr-TR" sz="2200" dirty="0">
                <a:latin typeface="Abadi" panose="020B0604020104020204" pitchFamily="34" charset="0"/>
              </a:rPr>
              <a:t> </a:t>
            </a:r>
            <a:r>
              <a:rPr lang="tr-TR" sz="2200" dirty="0" err="1">
                <a:latin typeface="Abadi" panose="020B0604020104020204" pitchFamily="34" charset="0"/>
              </a:rPr>
              <a:t>were</a:t>
            </a:r>
            <a:r>
              <a:rPr lang="tr-TR" sz="2200" dirty="0">
                <a:latin typeface="Abadi" panose="020B0604020104020204" pitchFamily="34" charset="0"/>
              </a:rPr>
              <a:t> </a:t>
            </a:r>
            <a:r>
              <a:rPr lang="tr-TR" sz="2200" dirty="0" err="1">
                <a:latin typeface="Abadi" panose="020B0604020104020204" pitchFamily="34" charset="0"/>
              </a:rPr>
              <a:t>generated</a:t>
            </a:r>
            <a:r>
              <a:rPr lang="tr-TR" sz="2200" dirty="0">
                <a:latin typeface="Abadi" panose="020B0604020104020204" pitchFamily="34" charset="0"/>
              </a:rPr>
              <a:t>.</a:t>
            </a:r>
          </a:p>
          <a:p>
            <a:r>
              <a:rPr lang="tr-TR" sz="2200" dirty="0">
                <a:latin typeface="Abadi" panose="020B0604020104020204" pitchFamily="34" charset="0"/>
              </a:rPr>
              <a:t>Flight </a:t>
            </a:r>
            <a:r>
              <a:rPr lang="tr-TR" sz="2200" dirty="0" err="1">
                <a:latin typeface="Abadi" panose="020B0604020104020204" pitchFamily="34" charset="0"/>
              </a:rPr>
              <a:t>number</a:t>
            </a:r>
            <a:r>
              <a:rPr lang="tr-TR" sz="2200" dirty="0">
                <a:latin typeface="Abadi" panose="020B0604020104020204" pitchFamily="34" charset="0"/>
              </a:rPr>
              <a:t>, </a:t>
            </a:r>
            <a:r>
              <a:rPr lang="tr-TR" sz="2200" dirty="0" err="1">
                <a:latin typeface="Abadi" panose="020B0604020104020204" pitchFamily="34" charset="0"/>
              </a:rPr>
              <a:t>launch</a:t>
            </a:r>
            <a:r>
              <a:rPr lang="tr-TR" sz="2200" dirty="0">
                <a:latin typeface="Abadi" panose="020B0604020104020204" pitchFamily="34" charset="0"/>
              </a:rPr>
              <a:t> site, </a:t>
            </a:r>
            <a:r>
              <a:rPr lang="tr-TR" sz="2200" dirty="0" err="1">
                <a:latin typeface="Abadi" panose="020B0604020104020204" pitchFamily="34" charset="0"/>
              </a:rPr>
              <a:t>payload</a:t>
            </a:r>
            <a:r>
              <a:rPr lang="tr-TR" sz="2200" dirty="0">
                <a:latin typeface="Abadi" panose="020B0604020104020204" pitchFamily="34" charset="0"/>
              </a:rPr>
              <a:t> </a:t>
            </a:r>
            <a:r>
              <a:rPr lang="tr-TR" sz="2200" dirty="0" err="1">
                <a:latin typeface="Abadi" panose="020B0604020104020204" pitchFamily="34" charset="0"/>
              </a:rPr>
              <a:t>mass</a:t>
            </a:r>
            <a:r>
              <a:rPr lang="tr-TR" sz="2200" dirty="0">
                <a:latin typeface="Abadi" panose="020B0604020104020204" pitchFamily="34" charset="0"/>
              </a:rPr>
              <a:t>, orbit, </a:t>
            </a:r>
            <a:r>
              <a:rPr lang="tr-TR" sz="2200" dirty="0" err="1">
                <a:latin typeface="Abadi" panose="020B0604020104020204" pitchFamily="34" charset="0"/>
              </a:rPr>
              <a:t>landing</a:t>
            </a:r>
            <a:r>
              <a:rPr lang="tr-TR" sz="2200" dirty="0">
                <a:latin typeface="Abadi" panose="020B0604020104020204" pitchFamily="34" charset="0"/>
              </a:rPr>
              <a:t> </a:t>
            </a:r>
            <a:r>
              <a:rPr lang="tr-TR" sz="2200" dirty="0" err="1">
                <a:latin typeface="Abadi" panose="020B0604020104020204" pitchFamily="34" charset="0"/>
              </a:rPr>
              <a:t>outcome</a:t>
            </a:r>
            <a:r>
              <a:rPr lang="tr-TR" sz="2200" dirty="0">
                <a:latin typeface="Abadi" panose="020B0604020104020204" pitchFamily="34" charset="0"/>
              </a:rPr>
              <a:t>, </a:t>
            </a:r>
            <a:r>
              <a:rPr lang="tr-TR" sz="2200" dirty="0" err="1">
                <a:latin typeface="Abadi" panose="020B0604020104020204" pitchFamily="34" charset="0"/>
              </a:rPr>
              <a:t>were</a:t>
            </a:r>
            <a:r>
              <a:rPr lang="tr-TR" sz="2200" dirty="0">
                <a:latin typeface="Abadi" panose="020B0604020104020204" pitchFamily="34" charset="0"/>
              </a:rPr>
              <a:t> </a:t>
            </a:r>
            <a:r>
              <a:rPr lang="tr-TR" sz="2200" dirty="0" err="1">
                <a:latin typeface="Abadi" panose="020B0604020104020204" pitchFamily="34" charset="0"/>
              </a:rPr>
              <a:t>compared</a:t>
            </a:r>
            <a:r>
              <a:rPr lang="tr-TR" sz="2200" dirty="0">
                <a:latin typeface="Abadi" panose="020B0604020104020204" pitchFamily="34" charset="0"/>
              </a:rPr>
              <a:t> </a:t>
            </a:r>
            <a:r>
              <a:rPr lang="tr-TR" sz="2200" dirty="0" err="1">
                <a:latin typeface="Abadi" panose="020B0604020104020204" pitchFamily="34" charset="0"/>
              </a:rPr>
              <a:t>with</a:t>
            </a:r>
            <a:r>
              <a:rPr lang="tr-TR" sz="2200" dirty="0">
                <a:latin typeface="Abadi" panose="020B0604020104020204" pitchFamily="34" charset="0"/>
              </a:rPr>
              <a:t> </a:t>
            </a:r>
            <a:r>
              <a:rPr lang="tr-TR" sz="2200" dirty="0" err="1">
                <a:latin typeface="Abadi" panose="020B0604020104020204" pitchFamily="34" charset="0"/>
              </a:rPr>
              <a:t>each</a:t>
            </a:r>
            <a:r>
              <a:rPr lang="tr-TR" sz="2200" dirty="0">
                <a:latin typeface="Abadi" panose="020B0604020104020204" pitchFamily="34" charset="0"/>
              </a:rPr>
              <a:t> </a:t>
            </a:r>
            <a:r>
              <a:rPr lang="tr-TR" sz="2200" dirty="0" err="1">
                <a:latin typeface="Abadi" panose="020B0604020104020204" pitchFamily="34" charset="0"/>
              </a:rPr>
              <a:t>other</a:t>
            </a:r>
            <a:r>
              <a:rPr lang="tr-TR" sz="2200" dirty="0">
                <a:latin typeface="Abadi" panose="020B0604020104020204" pitchFamily="34" charset="0"/>
              </a:rPr>
              <a:t>, </a:t>
            </a:r>
            <a:r>
              <a:rPr lang="tr-TR" sz="2200" dirty="0" err="1">
                <a:latin typeface="Abadi" panose="020B0604020104020204" pitchFamily="34" charset="0"/>
              </a:rPr>
              <a:t>to</a:t>
            </a:r>
            <a:r>
              <a:rPr lang="tr-TR" sz="2200" dirty="0">
                <a:latin typeface="Abadi" panose="020B0604020104020204" pitchFamily="34" charset="0"/>
              </a:rPr>
              <a:t> </a:t>
            </a:r>
            <a:r>
              <a:rPr lang="tr-TR" sz="2200" dirty="0" err="1">
                <a:latin typeface="Abadi" panose="020B0604020104020204" pitchFamily="34" charset="0"/>
              </a:rPr>
              <a:t>get</a:t>
            </a:r>
            <a:r>
              <a:rPr lang="tr-TR" sz="2200" dirty="0">
                <a:latin typeface="Abadi" panose="020B0604020104020204" pitchFamily="34" charset="0"/>
              </a:rPr>
              <a:t> an idea of how </a:t>
            </a:r>
            <a:r>
              <a:rPr lang="tr-TR" sz="2200" dirty="0" err="1">
                <a:latin typeface="Abadi" panose="020B0604020104020204" pitchFamily="34" charset="0"/>
              </a:rPr>
              <a:t>each</a:t>
            </a:r>
            <a:r>
              <a:rPr lang="tr-TR" sz="2200" dirty="0">
                <a:latin typeface="Abadi" panose="020B0604020104020204" pitchFamily="34" charset="0"/>
              </a:rPr>
              <a:t> of </a:t>
            </a:r>
            <a:r>
              <a:rPr lang="tr-TR" sz="2200" dirty="0" err="1">
                <a:latin typeface="Abadi" panose="020B0604020104020204" pitchFamily="34" charset="0"/>
              </a:rPr>
              <a:t>these</a:t>
            </a:r>
            <a:r>
              <a:rPr lang="tr-TR" sz="2200" dirty="0">
                <a:latin typeface="Abadi" panose="020B0604020104020204" pitchFamily="34" charset="0"/>
              </a:rPr>
              <a:t> </a:t>
            </a:r>
            <a:r>
              <a:rPr lang="tr-TR" sz="2200" dirty="0" err="1">
                <a:latin typeface="Abadi" panose="020B0604020104020204" pitchFamily="34" charset="0"/>
              </a:rPr>
              <a:t>factors</a:t>
            </a:r>
            <a:r>
              <a:rPr lang="tr-TR" sz="2200" dirty="0">
                <a:latin typeface="Abadi" panose="020B0604020104020204" pitchFamily="34" charset="0"/>
              </a:rPr>
              <a:t> </a:t>
            </a:r>
            <a:r>
              <a:rPr lang="tr-TR" sz="2200" dirty="0" err="1">
                <a:latin typeface="Abadi" panose="020B0604020104020204" pitchFamily="34" charset="0"/>
              </a:rPr>
              <a:t>influenced</a:t>
            </a:r>
            <a:r>
              <a:rPr lang="tr-TR" sz="2200" dirty="0">
                <a:latin typeface="Abadi" panose="020B0604020104020204" pitchFamily="34" charset="0"/>
              </a:rPr>
              <a:t> </a:t>
            </a:r>
            <a:r>
              <a:rPr lang="tr-TR" sz="2200" dirty="0" err="1">
                <a:latin typeface="Abadi" panose="020B0604020104020204" pitchFamily="34" charset="0"/>
              </a:rPr>
              <a:t>each</a:t>
            </a:r>
            <a:r>
              <a:rPr lang="tr-TR" sz="2200" dirty="0">
                <a:latin typeface="Abadi" panose="020B0604020104020204" pitchFamily="34" charset="0"/>
              </a:rPr>
              <a:t> </a:t>
            </a:r>
            <a:r>
              <a:rPr lang="tr-TR" sz="2200" dirty="0" err="1">
                <a:latin typeface="Abadi" panose="020B0604020104020204" pitchFamily="34" charset="0"/>
              </a:rPr>
              <a:t>other</a:t>
            </a:r>
            <a:r>
              <a:rPr lang="tr-TR" sz="2200" dirty="0">
                <a:latin typeface="Abadi" panose="020B0604020104020204" pitchFamily="34" charset="0"/>
              </a:rPr>
              <a:t>.</a:t>
            </a:r>
          </a:p>
          <a:p>
            <a:r>
              <a:rPr lang="tr-TR" sz="2200" dirty="0">
                <a:latin typeface="Abadi" panose="020B0604020104020204" pitchFamily="34" charset="0"/>
              </a:rPr>
              <a:t>Class </a:t>
            </a:r>
            <a:r>
              <a:rPr lang="tr-TR" sz="2200" dirty="0" err="1">
                <a:latin typeface="Abadi" panose="020B0604020104020204" pitchFamily="34" charset="0"/>
              </a:rPr>
              <a:t>column</a:t>
            </a:r>
            <a:r>
              <a:rPr lang="tr-TR" sz="2200" dirty="0">
                <a:latin typeface="Abadi" panose="020B0604020104020204" pitchFamily="34" charset="0"/>
              </a:rPr>
              <a:t> </a:t>
            </a:r>
            <a:r>
              <a:rPr lang="tr-TR" sz="2200" dirty="0" err="1">
                <a:latin typeface="Abadi" panose="020B0604020104020204" pitchFamily="34" charset="0"/>
              </a:rPr>
              <a:t>was</a:t>
            </a:r>
            <a:r>
              <a:rPr lang="tr-TR" sz="2200" dirty="0">
                <a:latin typeface="Abadi" panose="020B0604020104020204" pitchFamily="34" charset="0"/>
              </a:rPr>
              <a:t> </a:t>
            </a:r>
            <a:r>
              <a:rPr lang="tr-TR" sz="2200" dirty="0" err="1">
                <a:latin typeface="Abadi" panose="020B0604020104020204" pitchFamily="34" charset="0"/>
              </a:rPr>
              <a:t>plotted</a:t>
            </a:r>
            <a:r>
              <a:rPr lang="tr-TR" sz="2200" dirty="0">
                <a:latin typeface="Abadi" panose="020B0604020104020204" pitchFamily="34" charset="0"/>
              </a:rPr>
              <a:t> </a:t>
            </a:r>
            <a:r>
              <a:rPr lang="tr-TR" sz="2200" dirty="0" err="1">
                <a:latin typeface="Abadi" panose="020B0604020104020204" pitchFamily="34" charset="0"/>
              </a:rPr>
              <a:t>against</a:t>
            </a:r>
            <a:r>
              <a:rPr lang="tr-TR" sz="2200" dirty="0">
                <a:latin typeface="Abadi" panose="020B0604020104020204" pitchFamily="34" charset="0"/>
              </a:rPr>
              <a:t> </a:t>
            </a:r>
            <a:r>
              <a:rPr lang="tr-TR" sz="2200" dirty="0" err="1">
                <a:latin typeface="Abadi" panose="020B0604020104020204" pitchFamily="34" charset="0"/>
              </a:rPr>
              <a:t>year</a:t>
            </a:r>
            <a:r>
              <a:rPr lang="tr-TR" sz="2200" dirty="0">
                <a:latin typeface="Abadi" panose="020B0604020104020204" pitchFamily="34" charset="0"/>
              </a:rPr>
              <a:t> in a </a:t>
            </a:r>
            <a:r>
              <a:rPr lang="tr-TR" sz="2200" dirty="0" err="1">
                <a:latin typeface="Abadi" panose="020B0604020104020204" pitchFamily="34" charset="0"/>
              </a:rPr>
              <a:t>line</a:t>
            </a:r>
            <a:r>
              <a:rPr lang="tr-TR" sz="2200" dirty="0">
                <a:latin typeface="Abadi" panose="020B0604020104020204" pitchFamily="34" charset="0"/>
              </a:rPr>
              <a:t> </a:t>
            </a:r>
            <a:r>
              <a:rPr lang="tr-TR" sz="2200" dirty="0" err="1">
                <a:latin typeface="Abadi" panose="020B0604020104020204" pitchFamily="34" charset="0"/>
              </a:rPr>
              <a:t>graph</a:t>
            </a:r>
            <a:r>
              <a:rPr lang="tr-TR" sz="2200" dirty="0">
                <a:latin typeface="Abadi" panose="020B0604020104020204" pitchFamily="34" charset="0"/>
              </a:rPr>
              <a:t> </a:t>
            </a:r>
            <a:r>
              <a:rPr lang="tr-TR" sz="2200" dirty="0" err="1">
                <a:latin typeface="Abadi" panose="020B0604020104020204" pitchFamily="34" charset="0"/>
              </a:rPr>
              <a:t>to</a:t>
            </a:r>
            <a:r>
              <a:rPr lang="tr-TR" sz="2200" dirty="0">
                <a:latin typeface="Abadi" panose="020B0604020104020204" pitchFamily="34" charset="0"/>
              </a:rPr>
              <a:t> </a:t>
            </a:r>
            <a:r>
              <a:rPr lang="tr-TR" sz="2200" dirty="0" err="1">
                <a:latin typeface="Abadi" panose="020B0604020104020204" pitchFamily="34" charset="0"/>
              </a:rPr>
              <a:t>get</a:t>
            </a:r>
            <a:r>
              <a:rPr lang="tr-TR" sz="2200" dirty="0">
                <a:latin typeface="Abadi" panose="020B0604020104020204" pitchFamily="34" charset="0"/>
              </a:rPr>
              <a:t> a </a:t>
            </a:r>
            <a:r>
              <a:rPr lang="tr-TR" sz="2200" dirty="0" err="1">
                <a:latin typeface="Abadi" panose="020B0604020104020204" pitchFamily="34" charset="0"/>
              </a:rPr>
              <a:t>clear</a:t>
            </a:r>
            <a:r>
              <a:rPr lang="tr-TR" sz="2200" dirty="0">
                <a:latin typeface="Abadi" panose="020B0604020104020204" pitchFamily="34" charset="0"/>
              </a:rPr>
              <a:t> </a:t>
            </a:r>
            <a:r>
              <a:rPr lang="tr-TR" sz="2200" dirty="0" err="1">
                <a:latin typeface="Abadi" panose="020B0604020104020204" pitchFamily="34" charset="0"/>
              </a:rPr>
              <a:t>visualization</a:t>
            </a:r>
            <a:r>
              <a:rPr lang="tr-TR" sz="2200" dirty="0">
                <a:latin typeface="Abadi" panose="020B0604020104020204" pitchFamily="34" charset="0"/>
              </a:rPr>
              <a:t> of how </a:t>
            </a:r>
            <a:r>
              <a:rPr lang="tr-TR" sz="2200" dirty="0" err="1">
                <a:latin typeface="Abadi" panose="020B0604020104020204" pitchFamily="34" charset="0"/>
              </a:rPr>
              <a:t>the</a:t>
            </a:r>
            <a:r>
              <a:rPr lang="tr-TR" sz="2200" dirty="0">
                <a:latin typeface="Abadi" panose="020B0604020104020204" pitchFamily="34" charset="0"/>
              </a:rPr>
              <a:t> </a:t>
            </a:r>
            <a:r>
              <a:rPr lang="tr-TR" sz="2200" dirty="0" err="1">
                <a:latin typeface="Abadi" panose="020B0604020104020204" pitchFamily="34" charset="0"/>
              </a:rPr>
              <a:t>success</a:t>
            </a:r>
            <a:r>
              <a:rPr lang="tr-TR" sz="2200" dirty="0">
                <a:latin typeface="Abadi" panose="020B0604020104020204" pitchFamily="34" charset="0"/>
              </a:rPr>
              <a:t> rate of </a:t>
            </a:r>
            <a:r>
              <a:rPr lang="tr-TR" sz="2200" dirty="0" err="1">
                <a:latin typeface="Abadi" panose="020B0604020104020204" pitchFamily="34" charset="0"/>
              </a:rPr>
              <a:t>landings</a:t>
            </a:r>
            <a:r>
              <a:rPr lang="tr-TR" sz="2200" dirty="0">
                <a:latin typeface="Abadi" panose="020B0604020104020204" pitchFamily="34" charset="0"/>
              </a:rPr>
              <a:t> </a:t>
            </a:r>
            <a:r>
              <a:rPr lang="tr-TR" sz="2200" dirty="0" err="1">
                <a:latin typeface="Abadi" panose="020B0604020104020204" pitchFamily="34" charset="0"/>
              </a:rPr>
              <a:t>changed</a:t>
            </a:r>
            <a:r>
              <a:rPr lang="tr-TR" sz="2200" dirty="0">
                <a:latin typeface="Abadi" panose="020B0604020104020204" pitchFamily="34" charset="0"/>
              </a:rPr>
              <a:t> </a:t>
            </a:r>
            <a:r>
              <a:rPr lang="tr-TR" sz="2200" dirty="0" err="1">
                <a:latin typeface="Abadi" panose="020B0604020104020204" pitchFamily="34" charset="0"/>
              </a:rPr>
              <a:t>throughout</a:t>
            </a:r>
            <a:r>
              <a:rPr lang="tr-TR" sz="2200" dirty="0">
                <a:latin typeface="Abadi" panose="020B0604020104020204" pitchFamily="34" charset="0"/>
              </a:rPr>
              <a:t> </a:t>
            </a:r>
            <a:r>
              <a:rPr lang="tr-TR" sz="2200" dirty="0" err="1">
                <a:latin typeface="Abadi" panose="020B0604020104020204" pitchFamily="34" charset="0"/>
              </a:rPr>
              <a:t>the</a:t>
            </a:r>
            <a:r>
              <a:rPr lang="tr-TR" sz="2200" dirty="0">
                <a:latin typeface="Abadi" panose="020B0604020104020204" pitchFamily="34" charset="0"/>
              </a:rPr>
              <a:t> </a:t>
            </a:r>
            <a:r>
              <a:rPr lang="tr-TR" sz="2200" dirty="0" err="1">
                <a:latin typeface="Abadi" panose="020B0604020104020204" pitchFamily="34" charset="0"/>
              </a:rPr>
              <a:t>years</a:t>
            </a:r>
            <a:r>
              <a:rPr lang="tr-TR" sz="2200" dirty="0">
                <a:latin typeface="Abadi" panose="020B0604020104020204" pitchFamily="34" charset="0"/>
              </a:rPr>
              <a:t>.</a:t>
            </a:r>
          </a:p>
          <a:p>
            <a:r>
              <a:rPr lang="tr-TR" sz="2200" dirty="0">
                <a:latin typeface="Abadi" panose="020B0604020104020204" pitchFamily="34" charset="0"/>
              </a:rPr>
              <a:t>A b</a:t>
            </a:r>
            <a:r>
              <a:rPr lang="en-US" sz="2200" b="0" dirty="0" err="1">
                <a:effectLst/>
                <a:latin typeface="Abadi" panose="020B0604020104020204" pitchFamily="34" charset="0"/>
              </a:rPr>
              <a:t>ar</a:t>
            </a:r>
            <a:r>
              <a:rPr lang="en-US" sz="2200" b="0" dirty="0">
                <a:effectLst/>
                <a:latin typeface="Abadi" panose="020B0604020104020204" pitchFamily="34" charset="0"/>
              </a:rPr>
              <a:t> chart </a:t>
            </a:r>
            <a:r>
              <a:rPr lang="tr-TR" sz="2200" b="0" dirty="0" err="1">
                <a:effectLst/>
                <a:latin typeface="Abadi" panose="020B0604020104020204" pitchFamily="34" charset="0"/>
              </a:rPr>
              <a:t>was</a:t>
            </a:r>
            <a:r>
              <a:rPr lang="tr-TR" sz="2200" b="0" dirty="0">
                <a:effectLst/>
                <a:latin typeface="Abadi" panose="020B0604020104020204" pitchFamily="34" charset="0"/>
              </a:rPr>
              <a:t> </a:t>
            </a:r>
            <a:r>
              <a:rPr lang="tr-TR" sz="2200" b="0" dirty="0" err="1">
                <a:effectLst/>
                <a:latin typeface="Abadi" panose="020B0604020104020204" pitchFamily="34" charset="0"/>
              </a:rPr>
              <a:t>pl</a:t>
            </a:r>
            <a:r>
              <a:rPr lang="en-US" sz="2200" b="0" dirty="0" err="1">
                <a:effectLst/>
                <a:latin typeface="Abadi" panose="020B0604020104020204" pitchFamily="34" charset="0"/>
              </a:rPr>
              <a:t>otted</a:t>
            </a:r>
            <a:r>
              <a:rPr lang="tr-TR" sz="2200" b="0" dirty="0">
                <a:effectLst/>
                <a:latin typeface="Abadi" panose="020B0604020104020204" pitchFamily="34" charset="0"/>
              </a:rPr>
              <a:t> </a:t>
            </a:r>
            <a:r>
              <a:rPr lang="tr-TR" sz="2200" b="0" dirty="0" err="1">
                <a:effectLst/>
                <a:latin typeface="Abadi" panose="020B0604020104020204" pitchFamily="34" charset="0"/>
              </a:rPr>
              <a:t>using</a:t>
            </a:r>
            <a:r>
              <a:rPr lang="tr-TR" sz="2200" b="0" dirty="0">
                <a:effectLst/>
                <a:latin typeface="Abadi" panose="020B0604020104020204" pitchFamily="34" charset="0"/>
              </a:rPr>
              <a:t> orbit </a:t>
            </a:r>
            <a:r>
              <a:rPr lang="tr-TR" sz="2200" b="0" dirty="0" err="1">
                <a:effectLst/>
                <a:latin typeface="Abadi" panose="020B0604020104020204" pitchFamily="34" charset="0"/>
              </a:rPr>
              <a:t>and</a:t>
            </a:r>
            <a:r>
              <a:rPr lang="tr-TR" sz="2200" b="0" dirty="0">
                <a:effectLst/>
                <a:latin typeface="Abadi" panose="020B0604020104020204" pitchFamily="34" charset="0"/>
              </a:rPr>
              <a:t> </a:t>
            </a:r>
            <a:r>
              <a:rPr lang="tr-TR" sz="2200" b="0" dirty="0" err="1">
                <a:effectLst/>
                <a:latin typeface="Abadi" panose="020B0604020104020204" pitchFamily="34" charset="0"/>
              </a:rPr>
              <a:t>class</a:t>
            </a:r>
            <a:r>
              <a:rPr lang="tr-TR" sz="2200" b="0" dirty="0">
                <a:effectLst/>
                <a:latin typeface="Abadi" panose="020B0604020104020204" pitchFamily="34" charset="0"/>
              </a:rPr>
              <a:t> data </a:t>
            </a:r>
            <a:r>
              <a:rPr lang="en-US" sz="2200" b="0" dirty="0">
                <a:effectLst/>
                <a:latin typeface="Abadi" panose="020B0604020104020204" pitchFamily="34" charset="0"/>
              </a:rPr>
              <a:t>to identify which orbits have the highest success rates.</a:t>
            </a:r>
            <a:endParaRPr lang="tr-TR" sz="2200" dirty="0">
              <a:latin typeface="Abadi" panose="020B0604020104020204" pitchFamily="34" charset="0"/>
            </a:endParaRPr>
          </a:p>
          <a:p>
            <a:r>
              <a:rPr lang="tr-TR" sz="2200" dirty="0" err="1">
                <a:latin typeface="Abadi" panose="020B0604020104020204" pitchFamily="34" charset="0"/>
              </a:rPr>
              <a:t>For</a:t>
            </a:r>
            <a:r>
              <a:rPr lang="tr-TR" sz="2200" dirty="0">
                <a:latin typeface="Abadi" panose="020B0604020104020204" pitchFamily="34" charset="0"/>
              </a:rPr>
              <a:t> </a:t>
            </a:r>
            <a:r>
              <a:rPr lang="en-US" sz="2200" dirty="0">
                <a:latin typeface="Abadi" panose="020B0604020104020204" pitchFamily="34" charset="0"/>
              </a:rPr>
              <a:t>reference</a:t>
            </a:r>
            <a:r>
              <a:rPr lang="tr-TR" sz="2200" dirty="0">
                <a:latin typeface="Abadi" panose="020B0604020104020204" pitchFamily="34" charset="0"/>
              </a:rPr>
              <a:t>: </a:t>
            </a:r>
            <a:r>
              <a:rPr lang="tr-TR" sz="2200" dirty="0">
                <a:latin typeface="Abadi" panose="020B0604020104020204" pitchFamily="34" charset="0"/>
                <a:hlinkClick r:id="rId3"/>
              </a:rPr>
              <a:t>EDA </a:t>
            </a:r>
            <a:r>
              <a:rPr lang="tr-TR" sz="2200" dirty="0" err="1">
                <a:latin typeface="Abadi" panose="020B0604020104020204" pitchFamily="34" charset="0"/>
                <a:hlinkClick r:id="rId3"/>
              </a:rPr>
              <a:t>with</a:t>
            </a:r>
            <a:r>
              <a:rPr lang="tr-TR" sz="2200" dirty="0">
                <a:latin typeface="Abadi" panose="020B0604020104020204" pitchFamily="34" charset="0"/>
                <a:hlinkClick r:id="rId3"/>
              </a:rPr>
              <a:t> Data </a:t>
            </a:r>
            <a:r>
              <a:rPr lang="tr-TR" sz="2200" dirty="0" err="1">
                <a:latin typeface="Abadi" panose="020B0604020104020204" pitchFamily="34" charset="0"/>
                <a:hlinkClick r:id="rId3"/>
              </a:rPr>
              <a:t>Visualization</a:t>
            </a:r>
            <a:endParaRPr lang="en-US" sz="2200" dirty="0">
              <a:latin typeface="Abadi" panose="020B0604020104020204" pitchFamily="34" charset="0"/>
            </a:endParaRP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a:lnSpc>
                <a:spcPct val="100000"/>
              </a:lnSpc>
              <a:spcBef>
                <a:spcPts val="1400"/>
              </a:spcBef>
            </a:pPr>
            <a:r>
              <a:rPr lang="tr-TR" sz="2200" dirty="0" err="1">
                <a:solidFill>
                  <a:schemeClr val="accent3">
                    <a:lumMod val="25000"/>
                  </a:schemeClr>
                </a:solidFill>
                <a:latin typeface="Abadi"/>
              </a:rPr>
              <a:t>Various</a:t>
            </a:r>
            <a:r>
              <a:rPr lang="tr-TR" sz="2200" dirty="0">
                <a:solidFill>
                  <a:schemeClr val="accent3">
                    <a:lumMod val="25000"/>
                  </a:schemeClr>
                </a:solidFill>
                <a:latin typeface="Abadi"/>
              </a:rPr>
              <a:t> SQL </a:t>
            </a:r>
            <a:r>
              <a:rPr lang="tr-TR" sz="2200" dirty="0" err="1">
                <a:solidFill>
                  <a:schemeClr val="accent3">
                    <a:lumMod val="25000"/>
                  </a:schemeClr>
                </a:solidFill>
                <a:latin typeface="Abadi"/>
              </a:rPr>
              <a:t>queries</a:t>
            </a:r>
            <a:r>
              <a:rPr lang="tr-TR" sz="2200" dirty="0">
                <a:solidFill>
                  <a:schemeClr val="accent3">
                    <a:lumMod val="25000"/>
                  </a:schemeClr>
                </a:solidFill>
                <a:latin typeface="Abadi"/>
              </a:rPr>
              <a:t> </a:t>
            </a:r>
            <a:r>
              <a:rPr lang="tr-TR" sz="2200" dirty="0" err="1">
                <a:solidFill>
                  <a:schemeClr val="accent3">
                    <a:lumMod val="25000"/>
                  </a:schemeClr>
                </a:solidFill>
                <a:latin typeface="Abadi"/>
              </a:rPr>
              <a:t>were</a:t>
            </a:r>
            <a:r>
              <a:rPr lang="tr-TR" sz="2200" dirty="0">
                <a:solidFill>
                  <a:schemeClr val="accent3">
                    <a:lumMod val="25000"/>
                  </a:schemeClr>
                </a:solidFill>
                <a:latin typeface="Abadi"/>
              </a:rPr>
              <a:t> </a:t>
            </a:r>
            <a:r>
              <a:rPr lang="tr-TR" sz="2200" dirty="0" err="1">
                <a:solidFill>
                  <a:schemeClr val="accent3">
                    <a:lumMod val="25000"/>
                  </a:schemeClr>
                </a:solidFill>
                <a:latin typeface="Abadi"/>
              </a:rPr>
              <a:t>performed</a:t>
            </a:r>
            <a:r>
              <a:rPr lang="tr-TR" sz="2200" dirty="0">
                <a:solidFill>
                  <a:schemeClr val="accent3">
                    <a:lumMod val="25000"/>
                  </a:schemeClr>
                </a:solidFill>
                <a:latin typeface="Abadi"/>
              </a:rPr>
              <a:t> </a:t>
            </a:r>
            <a:r>
              <a:rPr lang="tr-TR" sz="2200" dirty="0" err="1">
                <a:solidFill>
                  <a:schemeClr val="accent3">
                    <a:lumMod val="25000"/>
                  </a:schemeClr>
                </a:solidFill>
                <a:latin typeface="Abadi"/>
              </a:rPr>
              <a:t>to</a:t>
            </a:r>
            <a:r>
              <a:rPr lang="tr-TR" sz="2200" dirty="0">
                <a:solidFill>
                  <a:schemeClr val="accent3">
                    <a:lumMod val="25000"/>
                  </a:schemeClr>
                </a:solidFill>
                <a:latin typeface="Abadi"/>
              </a:rPr>
              <a:t> </a:t>
            </a:r>
            <a:r>
              <a:rPr lang="tr-TR" sz="2200" dirty="0" err="1">
                <a:solidFill>
                  <a:schemeClr val="accent3">
                    <a:lumMod val="25000"/>
                  </a:schemeClr>
                </a:solidFill>
                <a:latin typeface="Abadi"/>
              </a:rPr>
              <a:t>get</a:t>
            </a:r>
            <a:r>
              <a:rPr lang="tr-TR" sz="2200" dirty="0">
                <a:solidFill>
                  <a:schemeClr val="accent3">
                    <a:lumMod val="25000"/>
                  </a:schemeClr>
                </a:solidFill>
                <a:latin typeface="Abadi"/>
              </a:rPr>
              <a:t> a </a:t>
            </a:r>
            <a:r>
              <a:rPr lang="tr-TR" sz="2200" dirty="0" err="1">
                <a:solidFill>
                  <a:schemeClr val="accent3">
                    <a:lumMod val="25000"/>
                  </a:schemeClr>
                </a:solidFill>
                <a:latin typeface="Abadi"/>
              </a:rPr>
              <a:t>better</a:t>
            </a:r>
            <a:r>
              <a:rPr lang="tr-TR" sz="2200" dirty="0">
                <a:solidFill>
                  <a:schemeClr val="accent3">
                    <a:lumMod val="25000"/>
                  </a:schemeClr>
                </a:solidFill>
                <a:latin typeface="Abadi"/>
              </a:rPr>
              <a:t> idea </a:t>
            </a:r>
            <a:r>
              <a:rPr lang="tr-TR" sz="2200" dirty="0" err="1">
                <a:solidFill>
                  <a:schemeClr val="accent3">
                    <a:lumMod val="25000"/>
                  </a:schemeClr>
                </a:solidFill>
                <a:latin typeface="Abadi"/>
              </a:rPr>
              <a:t>about</a:t>
            </a:r>
            <a:r>
              <a:rPr lang="tr-TR" sz="2200" dirty="0">
                <a:solidFill>
                  <a:schemeClr val="accent3">
                    <a:lumMod val="25000"/>
                  </a:schemeClr>
                </a:solidFill>
                <a:latin typeface="Abadi"/>
              </a:rPr>
              <a:t> </a:t>
            </a:r>
            <a:r>
              <a:rPr lang="tr-TR" sz="2200" dirty="0" err="1">
                <a:solidFill>
                  <a:schemeClr val="accent3">
                    <a:lumMod val="25000"/>
                  </a:schemeClr>
                </a:solidFill>
                <a:latin typeface="Abadi"/>
              </a:rPr>
              <a:t>the</a:t>
            </a:r>
            <a:r>
              <a:rPr lang="tr-TR" sz="2200" dirty="0">
                <a:solidFill>
                  <a:schemeClr val="accent3">
                    <a:lumMod val="25000"/>
                  </a:schemeClr>
                </a:solidFill>
                <a:latin typeface="Abadi"/>
              </a:rPr>
              <a:t> data:</a:t>
            </a:r>
          </a:p>
          <a:p>
            <a:pPr>
              <a:lnSpc>
                <a:spcPct val="100000"/>
              </a:lnSpc>
              <a:spcBef>
                <a:spcPts val="1400"/>
              </a:spcBef>
            </a:pPr>
            <a:r>
              <a:rPr lang="tr-TR" sz="2200" dirty="0" err="1">
                <a:solidFill>
                  <a:schemeClr val="accent3">
                    <a:lumMod val="25000"/>
                  </a:schemeClr>
                </a:solidFill>
                <a:latin typeface="Abadi"/>
              </a:rPr>
              <a:t>The</a:t>
            </a:r>
            <a:r>
              <a:rPr lang="tr-TR" sz="2200" dirty="0">
                <a:solidFill>
                  <a:schemeClr val="accent3">
                    <a:lumMod val="25000"/>
                  </a:schemeClr>
                </a:solidFill>
                <a:latin typeface="Abadi"/>
              </a:rPr>
              <a:t> total </a:t>
            </a:r>
            <a:r>
              <a:rPr lang="tr-TR" sz="2200" dirty="0" err="1">
                <a:solidFill>
                  <a:schemeClr val="accent3">
                    <a:lumMod val="25000"/>
                  </a:schemeClr>
                </a:solidFill>
                <a:latin typeface="Abadi"/>
              </a:rPr>
              <a:t>number</a:t>
            </a:r>
            <a:r>
              <a:rPr lang="tr-TR" sz="2200" dirty="0">
                <a:solidFill>
                  <a:schemeClr val="accent3">
                    <a:lumMod val="25000"/>
                  </a:schemeClr>
                </a:solidFill>
                <a:latin typeface="Abadi"/>
              </a:rPr>
              <a:t> of </a:t>
            </a:r>
            <a:r>
              <a:rPr lang="tr-TR" sz="2200" dirty="0" err="1">
                <a:solidFill>
                  <a:schemeClr val="accent3">
                    <a:lumMod val="25000"/>
                  </a:schemeClr>
                </a:solidFill>
                <a:latin typeface="Abadi"/>
              </a:rPr>
              <a:t>successful</a:t>
            </a:r>
            <a:r>
              <a:rPr lang="tr-TR" sz="2200" dirty="0">
                <a:solidFill>
                  <a:schemeClr val="accent3">
                    <a:lumMod val="25000"/>
                  </a:schemeClr>
                </a:solidFill>
                <a:latin typeface="Abadi"/>
              </a:rPr>
              <a:t> </a:t>
            </a:r>
            <a:r>
              <a:rPr lang="tr-TR" sz="2200" dirty="0" err="1">
                <a:solidFill>
                  <a:schemeClr val="accent3">
                    <a:lumMod val="25000"/>
                  </a:schemeClr>
                </a:solidFill>
                <a:latin typeface="Abadi"/>
              </a:rPr>
              <a:t>and</a:t>
            </a:r>
            <a:r>
              <a:rPr lang="tr-TR" sz="2200" dirty="0">
                <a:solidFill>
                  <a:schemeClr val="accent3">
                    <a:lumMod val="25000"/>
                  </a:schemeClr>
                </a:solidFill>
                <a:latin typeface="Abadi"/>
              </a:rPr>
              <a:t> </a:t>
            </a:r>
            <a:r>
              <a:rPr lang="tr-TR" sz="2200" dirty="0" err="1">
                <a:solidFill>
                  <a:schemeClr val="accent3">
                    <a:lumMod val="25000"/>
                  </a:schemeClr>
                </a:solidFill>
                <a:latin typeface="Abadi"/>
              </a:rPr>
              <a:t>failed</a:t>
            </a:r>
            <a:r>
              <a:rPr lang="tr-TR" sz="2200" dirty="0">
                <a:solidFill>
                  <a:schemeClr val="accent3">
                    <a:lumMod val="25000"/>
                  </a:schemeClr>
                </a:solidFill>
                <a:latin typeface="Abadi"/>
              </a:rPr>
              <a:t> </a:t>
            </a:r>
            <a:r>
              <a:rPr lang="tr-TR" sz="2200" dirty="0" err="1">
                <a:solidFill>
                  <a:schemeClr val="accent3">
                    <a:lumMod val="25000"/>
                  </a:schemeClr>
                </a:solidFill>
                <a:latin typeface="Abadi"/>
              </a:rPr>
              <a:t>mission</a:t>
            </a:r>
            <a:r>
              <a:rPr lang="tr-TR" sz="2200" dirty="0">
                <a:solidFill>
                  <a:schemeClr val="accent3">
                    <a:lumMod val="25000"/>
                  </a:schemeClr>
                </a:solidFill>
                <a:latin typeface="Abadi"/>
              </a:rPr>
              <a:t> </a:t>
            </a:r>
            <a:r>
              <a:rPr lang="tr-TR" sz="2200" dirty="0" err="1">
                <a:solidFill>
                  <a:schemeClr val="accent3">
                    <a:lumMod val="25000"/>
                  </a:schemeClr>
                </a:solidFill>
                <a:latin typeface="Abadi"/>
              </a:rPr>
              <a:t>outcomes</a:t>
            </a:r>
            <a:r>
              <a:rPr lang="tr-TR" sz="2200" dirty="0">
                <a:solidFill>
                  <a:schemeClr val="accent3">
                    <a:lumMod val="25000"/>
                  </a:schemeClr>
                </a:solidFill>
                <a:latin typeface="Abadi"/>
              </a:rPr>
              <a:t> </a:t>
            </a:r>
            <a:r>
              <a:rPr lang="tr-TR" sz="2200" dirty="0" err="1">
                <a:solidFill>
                  <a:schemeClr val="accent3">
                    <a:lumMod val="25000"/>
                  </a:schemeClr>
                </a:solidFill>
                <a:latin typeface="Abadi"/>
              </a:rPr>
              <a:t>were</a:t>
            </a:r>
            <a:r>
              <a:rPr lang="tr-TR" sz="2200" dirty="0">
                <a:solidFill>
                  <a:schemeClr val="accent3">
                    <a:lumMod val="25000"/>
                  </a:schemeClr>
                </a:solidFill>
                <a:latin typeface="Abadi"/>
              </a:rPr>
              <a:t> </a:t>
            </a:r>
            <a:r>
              <a:rPr lang="tr-TR" sz="2200" dirty="0" err="1">
                <a:solidFill>
                  <a:schemeClr val="accent3">
                    <a:lumMod val="25000"/>
                  </a:schemeClr>
                </a:solidFill>
                <a:latin typeface="Abadi"/>
              </a:rPr>
              <a:t>queried</a:t>
            </a:r>
            <a:r>
              <a:rPr lang="tr-TR" sz="2200" dirty="0">
                <a:solidFill>
                  <a:schemeClr val="accent3">
                    <a:lumMod val="25000"/>
                  </a:schemeClr>
                </a:solidFill>
                <a:latin typeface="Abadi"/>
              </a:rPr>
              <a:t>.</a:t>
            </a:r>
          </a:p>
          <a:p>
            <a:pPr>
              <a:lnSpc>
                <a:spcPct val="100000"/>
              </a:lnSpc>
              <a:spcBef>
                <a:spcPts val="1400"/>
              </a:spcBef>
            </a:pPr>
            <a:r>
              <a:rPr lang="tr-TR" sz="2200" dirty="0" err="1">
                <a:solidFill>
                  <a:schemeClr val="accent3">
                    <a:lumMod val="25000"/>
                  </a:schemeClr>
                </a:solidFill>
                <a:latin typeface="Abadi"/>
              </a:rPr>
              <a:t>Failed</a:t>
            </a:r>
            <a:r>
              <a:rPr lang="tr-TR" sz="2200" dirty="0">
                <a:solidFill>
                  <a:schemeClr val="accent3">
                    <a:lumMod val="25000"/>
                  </a:schemeClr>
                </a:solidFill>
                <a:latin typeface="Abadi"/>
              </a:rPr>
              <a:t> </a:t>
            </a:r>
            <a:r>
              <a:rPr lang="tr-TR" sz="2200" dirty="0" err="1">
                <a:solidFill>
                  <a:schemeClr val="accent3">
                    <a:lumMod val="25000"/>
                  </a:schemeClr>
                </a:solidFill>
                <a:latin typeface="Abadi"/>
              </a:rPr>
              <a:t>landing</a:t>
            </a:r>
            <a:r>
              <a:rPr lang="tr-TR" sz="2200" dirty="0">
                <a:solidFill>
                  <a:schemeClr val="accent3">
                    <a:lumMod val="25000"/>
                  </a:schemeClr>
                </a:solidFill>
                <a:latin typeface="Abadi"/>
              </a:rPr>
              <a:t> </a:t>
            </a:r>
            <a:r>
              <a:rPr lang="tr-TR" sz="2200" dirty="0" err="1">
                <a:solidFill>
                  <a:schemeClr val="accent3">
                    <a:lumMod val="25000"/>
                  </a:schemeClr>
                </a:solidFill>
                <a:latin typeface="Abadi"/>
              </a:rPr>
              <a:t>outcomes</a:t>
            </a:r>
            <a:r>
              <a:rPr lang="tr-TR" sz="2200" dirty="0">
                <a:solidFill>
                  <a:schemeClr val="accent3">
                    <a:lumMod val="25000"/>
                  </a:schemeClr>
                </a:solidFill>
                <a:latin typeface="Abadi"/>
              </a:rPr>
              <a:t> in 2015 </a:t>
            </a:r>
            <a:r>
              <a:rPr lang="tr-TR" sz="2200" dirty="0" err="1">
                <a:solidFill>
                  <a:schemeClr val="accent3">
                    <a:lumMod val="25000"/>
                  </a:schemeClr>
                </a:solidFill>
                <a:latin typeface="Abadi"/>
              </a:rPr>
              <a:t>were</a:t>
            </a:r>
            <a:r>
              <a:rPr lang="tr-TR" sz="2200" dirty="0">
                <a:solidFill>
                  <a:schemeClr val="accent3">
                    <a:lumMod val="25000"/>
                  </a:schemeClr>
                </a:solidFill>
                <a:latin typeface="Abadi"/>
              </a:rPr>
              <a:t> </a:t>
            </a:r>
            <a:r>
              <a:rPr lang="tr-TR" sz="2200" dirty="0" err="1">
                <a:solidFill>
                  <a:schemeClr val="accent3">
                    <a:lumMod val="25000"/>
                  </a:schemeClr>
                </a:solidFill>
                <a:latin typeface="Abadi"/>
              </a:rPr>
              <a:t>queried</a:t>
            </a:r>
            <a:r>
              <a:rPr lang="tr-TR" sz="2200" dirty="0">
                <a:solidFill>
                  <a:schemeClr val="accent3">
                    <a:lumMod val="25000"/>
                  </a:schemeClr>
                </a:solidFill>
                <a:latin typeface="Abadi"/>
              </a:rPr>
              <a:t>, </a:t>
            </a:r>
            <a:r>
              <a:rPr lang="tr-TR" sz="2200" dirty="0" err="1">
                <a:solidFill>
                  <a:schemeClr val="accent3">
                    <a:lumMod val="25000"/>
                  </a:schemeClr>
                </a:solidFill>
                <a:latin typeface="Abadi"/>
              </a:rPr>
              <a:t>shown</a:t>
            </a:r>
            <a:r>
              <a:rPr lang="tr-TR" sz="2200" dirty="0">
                <a:solidFill>
                  <a:schemeClr val="accent3">
                    <a:lumMod val="25000"/>
                  </a:schemeClr>
                </a:solidFill>
                <a:latin typeface="Abadi"/>
              </a:rPr>
              <a:t> </a:t>
            </a:r>
            <a:r>
              <a:rPr lang="tr-TR" sz="2200" dirty="0" err="1">
                <a:solidFill>
                  <a:schemeClr val="accent3">
                    <a:lumMod val="25000"/>
                  </a:schemeClr>
                </a:solidFill>
                <a:latin typeface="Abadi"/>
              </a:rPr>
              <a:t>month</a:t>
            </a:r>
            <a:r>
              <a:rPr lang="tr-TR" sz="2200" dirty="0">
                <a:solidFill>
                  <a:schemeClr val="accent3">
                    <a:lumMod val="25000"/>
                  </a:schemeClr>
                </a:solidFill>
                <a:latin typeface="Abadi"/>
              </a:rPr>
              <a:t> </a:t>
            </a:r>
            <a:r>
              <a:rPr lang="tr-TR" sz="2200" dirty="0" err="1">
                <a:solidFill>
                  <a:schemeClr val="accent3">
                    <a:lumMod val="25000"/>
                  </a:schemeClr>
                </a:solidFill>
                <a:latin typeface="Abadi"/>
              </a:rPr>
              <a:t>by</a:t>
            </a:r>
            <a:r>
              <a:rPr lang="tr-TR" sz="2200" dirty="0">
                <a:solidFill>
                  <a:schemeClr val="accent3">
                    <a:lumMod val="25000"/>
                  </a:schemeClr>
                </a:solidFill>
                <a:latin typeface="Abadi"/>
              </a:rPr>
              <a:t> </a:t>
            </a:r>
            <a:r>
              <a:rPr lang="tr-TR" sz="2200" dirty="0" err="1">
                <a:solidFill>
                  <a:schemeClr val="accent3">
                    <a:lumMod val="25000"/>
                  </a:schemeClr>
                </a:solidFill>
                <a:latin typeface="Abadi"/>
              </a:rPr>
              <a:t>month</a:t>
            </a:r>
            <a:r>
              <a:rPr lang="tr-TR" sz="2200" dirty="0">
                <a:solidFill>
                  <a:schemeClr val="accent3">
                    <a:lumMod val="25000"/>
                  </a:schemeClr>
                </a:solidFill>
                <a:latin typeface="Abadi"/>
              </a:rPr>
              <a:t>, </a:t>
            </a:r>
            <a:r>
              <a:rPr lang="tr-TR" sz="2200" dirty="0" err="1">
                <a:solidFill>
                  <a:schemeClr val="accent3">
                    <a:lumMod val="25000"/>
                  </a:schemeClr>
                </a:solidFill>
                <a:latin typeface="Abadi"/>
              </a:rPr>
              <a:t>also</a:t>
            </a:r>
            <a:r>
              <a:rPr lang="tr-TR" sz="2200" dirty="0">
                <a:solidFill>
                  <a:schemeClr val="accent3">
                    <a:lumMod val="25000"/>
                  </a:schemeClr>
                </a:solidFill>
                <a:latin typeface="Abadi"/>
              </a:rPr>
              <a:t> </a:t>
            </a:r>
            <a:r>
              <a:rPr lang="tr-TR" sz="2200" dirty="0" err="1">
                <a:solidFill>
                  <a:schemeClr val="accent3">
                    <a:lumMod val="25000"/>
                  </a:schemeClr>
                </a:solidFill>
                <a:latin typeface="Abadi"/>
              </a:rPr>
              <a:t>displaying</a:t>
            </a:r>
            <a:r>
              <a:rPr lang="tr-TR" sz="2200" dirty="0">
                <a:solidFill>
                  <a:schemeClr val="accent3">
                    <a:lumMod val="25000"/>
                  </a:schemeClr>
                </a:solidFill>
                <a:latin typeface="Abadi"/>
              </a:rPr>
              <a:t> </a:t>
            </a:r>
            <a:r>
              <a:rPr lang="tr-TR" sz="2200" dirty="0" err="1">
                <a:solidFill>
                  <a:schemeClr val="accent3">
                    <a:lumMod val="25000"/>
                  </a:schemeClr>
                </a:solidFill>
                <a:latin typeface="Abadi"/>
              </a:rPr>
              <a:t>booster</a:t>
            </a:r>
            <a:r>
              <a:rPr lang="tr-TR" sz="2200" dirty="0">
                <a:solidFill>
                  <a:schemeClr val="accent3">
                    <a:lumMod val="25000"/>
                  </a:schemeClr>
                </a:solidFill>
                <a:latin typeface="Abadi"/>
              </a:rPr>
              <a:t> </a:t>
            </a:r>
            <a:r>
              <a:rPr lang="tr-TR" sz="2200" dirty="0" err="1">
                <a:solidFill>
                  <a:schemeClr val="accent3">
                    <a:lumMod val="25000"/>
                  </a:schemeClr>
                </a:solidFill>
                <a:latin typeface="Abadi"/>
              </a:rPr>
              <a:t>version</a:t>
            </a:r>
            <a:r>
              <a:rPr lang="tr-TR" sz="2200" dirty="0">
                <a:solidFill>
                  <a:schemeClr val="accent3">
                    <a:lumMod val="25000"/>
                  </a:schemeClr>
                </a:solidFill>
                <a:latin typeface="Abadi"/>
              </a:rPr>
              <a:t> </a:t>
            </a:r>
            <a:r>
              <a:rPr lang="tr-TR" sz="2200" dirty="0" err="1">
                <a:solidFill>
                  <a:schemeClr val="accent3">
                    <a:lumMod val="25000"/>
                  </a:schemeClr>
                </a:solidFill>
                <a:latin typeface="Abadi"/>
              </a:rPr>
              <a:t>and</a:t>
            </a:r>
            <a:r>
              <a:rPr lang="tr-TR" sz="2200" dirty="0">
                <a:solidFill>
                  <a:schemeClr val="accent3">
                    <a:lumMod val="25000"/>
                  </a:schemeClr>
                </a:solidFill>
                <a:latin typeface="Abadi"/>
              </a:rPr>
              <a:t> </a:t>
            </a:r>
            <a:r>
              <a:rPr lang="tr-TR" sz="2200" dirty="0" err="1">
                <a:solidFill>
                  <a:schemeClr val="accent3">
                    <a:lumMod val="25000"/>
                  </a:schemeClr>
                </a:solidFill>
                <a:latin typeface="Abadi"/>
              </a:rPr>
              <a:t>launch</a:t>
            </a:r>
            <a:r>
              <a:rPr lang="tr-TR" sz="2200" dirty="0">
                <a:solidFill>
                  <a:schemeClr val="accent3">
                    <a:lumMod val="25000"/>
                  </a:schemeClr>
                </a:solidFill>
                <a:latin typeface="Abadi"/>
              </a:rPr>
              <a:t> site </a:t>
            </a:r>
            <a:r>
              <a:rPr lang="tr-TR" sz="2200" dirty="0" err="1">
                <a:solidFill>
                  <a:schemeClr val="accent3">
                    <a:lumMod val="25000"/>
                  </a:schemeClr>
                </a:solidFill>
                <a:latin typeface="Abadi"/>
              </a:rPr>
              <a:t>information</a:t>
            </a:r>
            <a:r>
              <a:rPr lang="tr-TR" sz="2200" dirty="0">
                <a:solidFill>
                  <a:schemeClr val="accent3">
                    <a:lumMod val="25000"/>
                  </a:schemeClr>
                </a:solidFill>
                <a:latin typeface="Abadi"/>
              </a:rPr>
              <a:t>.</a:t>
            </a:r>
          </a:p>
          <a:p>
            <a:pPr>
              <a:lnSpc>
                <a:spcPct val="100000"/>
              </a:lnSpc>
              <a:spcBef>
                <a:spcPts val="1400"/>
              </a:spcBef>
            </a:pPr>
            <a:r>
              <a:rPr lang="tr-TR" sz="2200" b="0" dirty="0" err="1">
                <a:solidFill>
                  <a:schemeClr val="accent3">
                    <a:lumMod val="25000"/>
                  </a:schemeClr>
                </a:solidFill>
                <a:effectLst/>
                <a:latin typeface="Abadi"/>
              </a:rPr>
              <a:t>The</a:t>
            </a:r>
            <a:r>
              <a:rPr lang="tr-TR" sz="2200" b="0" dirty="0">
                <a:solidFill>
                  <a:schemeClr val="accent3">
                    <a:lumMod val="25000"/>
                  </a:schemeClr>
                </a:solidFill>
                <a:effectLst/>
                <a:latin typeface="Abadi"/>
              </a:rPr>
              <a:t> </a:t>
            </a:r>
            <a:r>
              <a:rPr lang="tr-TR" sz="2200" b="0" dirty="0" err="1">
                <a:solidFill>
                  <a:schemeClr val="accent3">
                    <a:lumMod val="25000"/>
                  </a:schemeClr>
                </a:solidFill>
                <a:effectLst/>
                <a:latin typeface="Abadi"/>
              </a:rPr>
              <a:t>count</a:t>
            </a:r>
            <a:r>
              <a:rPr lang="tr-TR" sz="2200" b="0" dirty="0">
                <a:solidFill>
                  <a:schemeClr val="accent3">
                    <a:lumMod val="25000"/>
                  </a:schemeClr>
                </a:solidFill>
                <a:effectLst/>
                <a:latin typeface="Abadi"/>
              </a:rPr>
              <a:t> of </a:t>
            </a:r>
            <a:r>
              <a:rPr lang="tr-TR" sz="2200" b="0" dirty="0" err="1">
                <a:solidFill>
                  <a:schemeClr val="accent3">
                    <a:lumMod val="25000"/>
                  </a:schemeClr>
                </a:solidFill>
                <a:effectLst/>
                <a:latin typeface="Abadi"/>
              </a:rPr>
              <a:t>suc</a:t>
            </a:r>
            <a:r>
              <a:rPr lang="tr-TR" sz="2200" dirty="0" err="1">
                <a:solidFill>
                  <a:schemeClr val="accent3">
                    <a:lumMod val="25000"/>
                  </a:schemeClr>
                </a:solidFill>
                <a:latin typeface="Abadi"/>
              </a:rPr>
              <a:t>cessful</a:t>
            </a:r>
            <a:r>
              <a:rPr lang="tr-TR" sz="2200" dirty="0">
                <a:solidFill>
                  <a:schemeClr val="accent3">
                    <a:lumMod val="25000"/>
                  </a:schemeClr>
                </a:solidFill>
                <a:latin typeface="Abadi"/>
              </a:rPr>
              <a:t> </a:t>
            </a:r>
            <a:r>
              <a:rPr lang="tr-TR" sz="2200" dirty="0" err="1">
                <a:solidFill>
                  <a:schemeClr val="accent3">
                    <a:lumMod val="25000"/>
                  </a:schemeClr>
                </a:solidFill>
                <a:latin typeface="Abadi"/>
              </a:rPr>
              <a:t>and</a:t>
            </a:r>
            <a:r>
              <a:rPr lang="tr-TR" sz="2200" dirty="0">
                <a:solidFill>
                  <a:schemeClr val="accent3">
                    <a:lumMod val="25000"/>
                  </a:schemeClr>
                </a:solidFill>
                <a:latin typeface="Abadi"/>
              </a:rPr>
              <a:t> </a:t>
            </a:r>
            <a:r>
              <a:rPr lang="tr-TR" sz="2200" dirty="0" err="1">
                <a:solidFill>
                  <a:schemeClr val="accent3">
                    <a:lumMod val="25000"/>
                  </a:schemeClr>
                </a:solidFill>
                <a:latin typeface="Abadi"/>
              </a:rPr>
              <a:t>failed</a:t>
            </a:r>
            <a:r>
              <a:rPr lang="tr-TR" sz="2200" dirty="0">
                <a:solidFill>
                  <a:schemeClr val="accent3">
                    <a:lumMod val="25000"/>
                  </a:schemeClr>
                </a:solidFill>
                <a:latin typeface="Abadi"/>
              </a:rPr>
              <a:t> </a:t>
            </a:r>
            <a:r>
              <a:rPr lang="tr-TR" sz="2200" dirty="0" err="1">
                <a:solidFill>
                  <a:schemeClr val="accent3">
                    <a:lumMod val="25000"/>
                  </a:schemeClr>
                </a:solidFill>
                <a:latin typeface="Abadi"/>
              </a:rPr>
              <a:t>landings</a:t>
            </a:r>
            <a:r>
              <a:rPr lang="tr-TR" sz="2200" dirty="0">
                <a:solidFill>
                  <a:schemeClr val="accent3">
                    <a:lumMod val="25000"/>
                  </a:schemeClr>
                </a:solidFill>
                <a:latin typeface="Abadi"/>
              </a:rPr>
              <a:t> </a:t>
            </a:r>
            <a:r>
              <a:rPr lang="tr-TR" sz="2200" dirty="0" err="1">
                <a:solidFill>
                  <a:schemeClr val="accent3">
                    <a:lumMod val="25000"/>
                  </a:schemeClr>
                </a:solidFill>
                <a:latin typeface="Abadi"/>
              </a:rPr>
              <a:t>between</a:t>
            </a:r>
            <a:r>
              <a:rPr lang="tr-TR" sz="2200" dirty="0">
                <a:solidFill>
                  <a:schemeClr val="accent3">
                    <a:lumMod val="25000"/>
                  </a:schemeClr>
                </a:solidFill>
                <a:latin typeface="Abadi"/>
              </a:rPr>
              <a:t> 4 </a:t>
            </a:r>
            <a:r>
              <a:rPr lang="tr-TR" sz="2200" dirty="0" err="1">
                <a:solidFill>
                  <a:schemeClr val="accent3">
                    <a:lumMod val="25000"/>
                  </a:schemeClr>
                </a:solidFill>
                <a:latin typeface="Abadi"/>
              </a:rPr>
              <a:t>June</a:t>
            </a:r>
            <a:r>
              <a:rPr lang="tr-TR" sz="2200" dirty="0">
                <a:solidFill>
                  <a:schemeClr val="accent3">
                    <a:lumMod val="25000"/>
                  </a:schemeClr>
                </a:solidFill>
                <a:latin typeface="Abadi"/>
              </a:rPr>
              <a:t> 2010 </a:t>
            </a:r>
            <a:r>
              <a:rPr lang="tr-TR" sz="2200" dirty="0" err="1">
                <a:solidFill>
                  <a:schemeClr val="accent3">
                    <a:lumMod val="25000"/>
                  </a:schemeClr>
                </a:solidFill>
                <a:latin typeface="Abadi"/>
              </a:rPr>
              <a:t>and</a:t>
            </a:r>
            <a:r>
              <a:rPr lang="tr-TR" sz="2200" dirty="0">
                <a:solidFill>
                  <a:schemeClr val="accent3">
                    <a:lumMod val="25000"/>
                  </a:schemeClr>
                </a:solidFill>
                <a:latin typeface="Abadi"/>
              </a:rPr>
              <a:t> 28 </a:t>
            </a:r>
            <a:r>
              <a:rPr lang="tr-TR" sz="2200" dirty="0" err="1">
                <a:solidFill>
                  <a:schemeClr val="accent3">
                    <a:lumMod val="25000"/>
                  </a:schemeClr>
                </a:solidFill>
                <a:latin typeface="Abadi"/>
              </a:rPr>
              <a:t>March</a:t>
            </a:r>
            <a:r>
              <a:rPr lang="tr-TR" sz="2200" dirty="0">
                <a:solidFill>
                  <a:schemeClr val="accent3">
                    <a:lumMod val="25000"/>
                  </a:schemeClr>
                </a:solidFill>
                <a:latin typeface="Abadi"/>
              </a:rPr>
              <a:t> 2017 </a:t>
            </a:r>
            <a:r>
              <a:rPr lang="tr-TR" sz="2200" dirty="0" err="1">
                <a:solidFill>
                  <a:schemeClr val="accent3">
                    <a:lumMod val="25000"/>
                  </a:schemeClr>
                </a:solidFill>
                <a:latin typeface="Abadi"/>
              </a:rPr>
              <a:t>were</a:t>
            </a:r>
            <a:r>
              <a:rPr lang="tr-TR" sz="2200" dirty="0">
                <a:solidFill>
                  <a:schemeClr val="accent3">
                    <a:lumMod val="25000"/>
                  </a:schemeClr>
                </a:solidFill>
                <a:latin typeface="Abadi"/>
              </a:rPr>
              <a:t> </a:t>
            </a:r>
            <a:r>
              <a:rPr lang="tr-TR" sz="2200" dirty="0" err="1">
                <a:solidFill>
                  <a:schemeClr val="accent3">
                    <a:lumMod val="25000"/>
                  </a:schemeClr>
                </a:solidFill>
                <a:latin typeface="Abadi"/>
              </a:rPr>
              <a:t>ranked</a:t>
            </a:r>
            <a:r>
              <a:rPr lang="tr-TR" sz="2200" dirty="0">
                <a:solidFill>
                  <a:schemeClr val="accent3">
                    <a:lumMod val="25000"/>
                  </a:schemeClr>
                </a:solidFill>
                <a:latin typeface="Abadi"/>
              </a:rPr>
              <a:t> in </a:t>
            </a:r>
            <a:r>
              <a:rPr lang="tr-TR" sz="2200" dirty="0" err="1">
                <a:solidFill>
                  <a:schemeClr val="accent3">
                    <a:lumMod val="25000"/>
                  </a:schemeClr>
                </a:solidFill>
                <a:latin typeface="Abadi"/>
              </a:rPr>
              <a:t>descending</a:t>
            </a:r>
            <a:r>
              <a:rPr lang="tr-TR" sz="2200" dirty="0">
                <a:solidFill>
                  <a:schemeClr val="accent3">
                    <a:lumMod val="25000"/>
                  </a:schemeClr>
                </a:solidFill>
                <a:latin typeface="Abadi"/>
              </a:rPr>
              <a:t> </a:t>
            </a:r>
            <a:r>
              <a:rPr lang="tr-TR" sz="2200" dirty="0" err="1">
                <a:solidFill>
                  <a:schemeClr val="accent3">
                    <a:lumMod val="25000"/>
                  </a:schemeClr>
                </a:solidFill>
                <a:latin typeface="Abadi"/>
              </a:rPr>
              <a:t>order</a:t>
            </a:r>
            <a:r>
              <a:rPr lang="tr-TR" sz="2200" dirty="0">
                <a:solidFill>
                  <a:schemeClr val="accent3">
                    <a:lumMod val="25000"/>
                  </a:schemeClr>
                </a:solidFill>
                <a:latin typeface="Abadi"/>
              </a:rPr>
              <a:t>.</a:t>
            </a:r>
          </a:p>
          <a:p>
            <a:pPr>
              <a:lnSpc>
                <a:spcPct val="100000"/>
              </a:lnSpc>
              <a:spcBef>
                <a:spcPts val="1400"/>
              </a:spcBef>
            </a:pPr>
            <a:r>
              <a:rPr lang="tr-TR" sz="2200" dirty="0" err="1">
                <a:solidFill>
                  <a:schemeClr val="accent3">
                    <a:lumMod val="25000"/>
                  </a:schemeClr>
                </a:solidFill>
                <a:latin typeface="Abadi"/>
              </a:rPr>
              <a:t>The</a:t>
            </a:r>
            <a:r>
              <a:rPr lang="tr-TR" sz="2200" dirty="0">
                <a:solidFill>
                  <a:schemeClr val="accent3">
                    <a:lumMod val="25000"/>
                  </a:schemeClr>
                </a:solidFill>
                <a:latin typeface="Abadi"/>
              </a:rPr>
              <a:t> total </a:t>
            </a:r>
            <a:r>
              <a:rPr lang="tr-TR" sz="2200" dirty="0" err="1">
                <a:solidFill>
                  <a:schemeClr val="accent3">
                    <a:lumMod val="25000"/>
                  </a:schemeClr>
                </a:solidFill>
                <a:latin typeface="Abadi"/>
              </a:rPr>
              <a:t>payload</a:t>
            </a:r>
            <a:r>
              <a:rPr lang="tr-TR" sz="2200" dirty="0">
                <a:solidFill>
                  <a:schemeClr val="accent3">
                    <a:lumMod val="25000"/>
                  </a:schemeClr>
                </a:solidFill>
                <a:latin typeface="Abadi"/>
              </a:rPr>
              <a:t> </a:t>
            </a:r>
            <a:r>
              <a:rPr lang="tr-TR" sz="2200" dirty="0" err="1">
                <a:solidFill>
                  <a:schemeClr val="accent3">
                    <a:lumMod val="25000"/>
                  </a:schemeClr>
                </a:solidFill>
                <a:latin typeface="Abadi"/>
              </a:rPr>
              <a:t>mass</a:t>
            </a:r>
            <a:r>
              <a:rPr lang="tr-TR" sz="2200" dirty="0">
                <a:solidFill>
                  <a:schemeClr val="accent3">
                    <a:lumMod val="25000"/>
                  </a:schemeClr>
                </a:solidFill>
                <a:latin typeface="Abadi"/>
              </a:rPr>
              <a:t> </a:t>
            </a:r>
            <a:r>
              <a:rPr lang="tr-TR" sz="2200" dirty="0" err="1">
                <a:solidFill>
                  <a:schemeClr val="accent3">
                    <a:lumMod val="25000"/>
                  </a:schemeClr>
                </a:solidFill>
                <a:latin typeface="Abadi"/>
              </a:rPr>
              <a:t>carried</a:t>
            </a:r>
            <a:r>
              <a:rPr lang="tr-TR" sz="2200" dirty="0">
                <a:solidFill>
                  <a:schemeClr val="accent3">
                    <a:lumMod val="25000"/>
                  </a:schemeClr>
                </a:solidFill>
                <a:latin typeface="Abadi"/>
              </a:rPr>
              <a:t> </a:t>
            </a:r>
            <a:r>
              <a:rPr lang="tr-TR" sz="2200" dirty="0" err="1">
                <a:solidFill>
                  <a:schemeClr val="accent3">
                    <a:lumMod val="25000"/>
                  </a:schemeClr>
                </a:solidFill>
                <a:latin typeface="Abadi"/>
              </a:rPr>
              <a:t>by</a:t>
            </a:r>
            <a:r>
              <a:rPr lang="tr-TR" sz="2200" dirty="0">
                <a:solidFill>
                  <a:schemeClr val="accent3">
                    <a:lumMod val="25000"/>
                  </a:schemeClr>
                </a:solidFill>
                <a:latin typeface="Abadi"/>
              </a:rPr>
              <a:t> </a:t>
            </a:r>
            <a:r>
              <a:rPr lang="tr-TR" sz="2200" dirty="0" err="1">
                <a:solidFill>
                  <a:schemeClr val="accent3">
                    <a:lumMod val="25000"/>
                  </a:schemeClr>
                </a:solidFill>
                <a:latin typeface="Abadi"/>
              </a:rPr>
              <a:t>boosters</a:t>
            </a:r>
            <a:r>
              <a:rPr lang="tr-TR" sz="2200" dirty="0">
                <a:solidFill>
                  <a:schemeClr val="accent3">
                    <a:lumMod val="25000"/>
                  </a:schemeClr>
                </a:solidFill>
                <a:latin typeface="Abadi"/>
              </a:rPr>
              <a:t> </a:t>
            </a:r>
            <a:r>
              <a:rPr lang="tr-TR" sz="2200" dirty="0" err="1">
                <a:solidFill>
                  <a:schemeClr val="accent3">
                    <a:lumMod val="25000"/>
                  </a:schemeClr>
                </a:solidFill>
                <a:latin typeface="Abadi"/>
              </a:rPr>
              <a:t>launched</a:t>
            </a:r>
            <a:r>
              <a:rPr lang="tr-TR" sz="2200" dirty="0">
                <a:solidFill>
                  <a:schemeClr val="accent3">
                    <a:lumMod val="25000"/>
                  </a:schemeClr>
                </a:solidFill>
                <a:latin typeface="Abadi"/>
              </a:rPr>
              <a:t> </a:t>
            </a:r>
            <a:r>
              <a:rPr lang="tr-TR" sz="2200" dirty="0" err="1">
                <a:solidFill>
                  <a:schemeClr val="accent3">
                    <a:lumMod val="25000"/>
                  </a:schemeClr>
                </a:solidFill>
                <a:latin typeface="Abadi"/>
              </a:rPr>
              <a:t>by</a:t>
            </a:r>
            <a:r>
              <a:rPr lang="tr-TR" sz="2200" dirty="0">
                <a:solidFill>
                  <a:schemeClr val="accent3">
                    <a:lumMod val="25000"/>
                  </a:schemeClr>
                </a:solidFill>
                <a:latin typeface="Abadi"/>
              </a:rPr>
              <a:t> NASA </a:t>
            </a:r>
            <a:r>
              <a:rPr lang="tr-TR" sz="2200" dirty="0" err="1">
                <a:solidFill>
                  <a:schemeClr val="accent3">
                    <a:lumMod val="25000"/>
                  </a:schemeClr>
                </a:solidFill>
                <a:latin typeface="Abadi"/>
              </a:rPr>
              <a:t>was</a:t>
            </a:r>
            <a:r>
              <a:rPr lang="tr-TR" sz="2200" dirty="0">
                <a:solidFill>
                  <a:schemeClr val="accent3">
                    <a:lumMod val="25000"/>
                  </a:schemeClr>
                </a:solidFill>
                <a:latin typeface="Abadi"/>
              </a:rPr>
              <a:t> </a:t>
            </a:r>
            <a:r>
              <a:rPr lang="tr-TR" sz="2200" dirty="0" err="1">
                <a:solidFill>
                  <a:schemeClr val="accent3">
                    <a:lumMod val="25000"/>
                  </a:schemeClr>
                </a:solidFill>
                <a:latin typeface="Abadi"/>
              </a:rPr>
              <a:t>queried</a:t>
            </a:r>
            <a:r>
              <a:rPr lang="tr-TR" sz="2200" dirty="0">
                <a:solidFill>
                  <a:schemeClr val="accent3">
                    <a:lumMod val="25000"/>
                  </a:schemeClr>
                </a:solidFill>
                <a:latin typeface="Abadi"/>
              </a:rPr>
              <a:t>.</a:t>
            </a:r>
          </a:p>
          <a:p>
            <a:pPr>
              <a:lnSpc>
                <a:spcPct val="100000"/>
              </a:lnSpc>
              <a:spcBef>
                <a:spcPts val="1400"/>
              </a:spcBef>
            </a:pPr>
            <a:r>
              <a:rPr lang="tr-TR" sz="2200" dirty="0" err="1">
                <a:solidFill>
                  <a:schemeClr val="accent3">
                    <a:lumMod val="25000"/>
                  </a:schemeClr>
                </a:solidFill>
                <a:latin typeface="Abadi"/>
              </a:rPr>
              <a:t>Average</a:t>
            </a:r>
            <a:r>
              <a:rPr lang="tr-TR" sz="2200" dirty="0">
                <a:solidFill>
                  <a:schemeClr val="accent3">
                    <a:lumMod val="25000"/>
                  </a:schemeClr>
                </a:solidFill>
                <a:latin typeface="Abadi"/>
              </a:rPr>
              <a:t> </a:t>
            </a:r>
            <a:r>
              <a:rPr lang="tr-TR" sz="2200" dirty="0" err="1">
                <a:solidFill>
                  <a:schemeClr val="accent3">
                    <a:lumMod val="25000"/>
                  </a:schemeClr>
                </a:solidFill>
                <a:latin typeface="Abadi"/>
              </a:rPr>
              <a:t>payload</a:t>
            </a:r>
            <a:r>
              <a:rPr lang="tr-TR" sz="2200" dirty="0">
                <a:solidFill>
                  <a:schemeClr val="accent3">
                    <a:lumMod val="25000"/>
                  </a:schemeClr>
                </a:solidFill>
                <a:latin typeface="Abadi"/>
              </a:rPr>
              <a:t> </a:t>
            </a:r>
            <a:r>
              <a:rPr lang="tr-TR" sz="2200" dirty="0" err="1">
                <a:solidFill>
                  <a:schemeClr val="accent3">
                    <a:lumMod val="25000"/>
                  </a:schemeClr>
                </a:solidFill>
                <a:latin typeface="Abadi"/>
              </a:rPr>
              <a:t>mass</a:t>
            </a:r>
            <a:r>
              <a:rPr lang="tr-TR" sz="2200" dirty="0">
                <a:solidFill>
                  <a:schemeClr val="accent3">
                    <a:lumMod val="25000"/>
                  </a:schemeClr>
                </a:solidFill>
                <a:latin typeface="Abadi"/>
              </a:rPr>
              <a:t> </a:t>
            </a:r>
            <a:r>
              <a:rPr lang="tr-TR" sz="2200" dirty="0" err="1">
                <a:solidFill>
                  <a:schemeClr val="accent3">
                    <a:lumMod val="25000"/>
                  </a:schemeClr>
                </a:solidFill>
                <a:latin typeface="Abadi"/>
              </a:rPr>
              <a:t>carried</a:t>
            </a:r>
            <a:r>
              <a:rPr lang="tr-TR" sz="2200" dirty="0">
                <a:solidFill>
                  <a:schemeClr val="accent3">
                    <a:lumMod val="25000"/>
                  </a:schemeClr>
                </a:solidFill>
                <a:latin typeface="Abadi"/>
              </a:rPr>
              <a:t> </a:t>
            </a:r>
            <a:r>
              <a:rPr lang="tr-TR" sz="2200" dirty="0" err="1">
                <a:solidFill>
                  <a:schemeClr val="accent3">
                    <a:lumMod val="25000"/>
                  </a:schemeClr>
                </a:solidFill>
                <a:latin typeface="Abadi"/>
              </a:rPr>
              <a:t>by</a:t>
            </a:r>
            <a:r>
              <a:rPr lang="tr-TR" sz="2200" dirty="0">
                <a:solidFill>
                  <a:schemeClr val="accent3">
                    <a:lumMod val="25000"/>
                  </a:schemeClr>
                </a:solidFill>
                <a:latin typeface="Abadi"/>
              </a:rPr>
              <a:t> </a:t>
            </a:r>
            <a:r>
              <a:rPr lang="tr-TR" sz="2200" dirty="0" err="1">
                <a:solidFill>
                  <a:schemeClr val="accent3">
                    <a:lumMod val="25000"/>
                  </a:schemeClr>
                </a:solidFill>
                <a:latin typeface="Abadi"/>
              </a:rPr>
              <a:t>version</a:t>
            </a:r>
            <a:r>
              <a:rPr lang="tr-TR" sz="2200" dirty="0">
                <a:solidFill>
                  <a:schemeClr val="accent3">
                    <a:lumMod val="25000"/>
                  </a:schemeClr>
                </a:solidFill>
                <a:latin typeface="Abadi"/>
              </a:rPr>
              <a:t> F9 v1.1 </a:t>
            </a:r>
            <a:r>
              <a:rPr lang="tr-TR" sz="2200" dirty="0" err="1">
                <a:solidFill>
                  <a:schemeClr val="accent3">
                    <a:lumMod val="25000"/>
                  </a:schemeClr>
                </a:solidFill>
                <a:latin typeface="Abadi"/>
              </a:rPr>
              <a:t>booster</a:t>
            </a:r>
            <a:r>
              <a:rPr lang="tr-TR" sz="2200" dirty="0">
                <a:solidFill>
                  <a:schemeClr val="accent3">
                    <a:lumMod val="25000"/>
                  </a:schemeClr>
                </a:solidFill>
                <a:latin typeface="Abadi"/>
              </a:rPr>
              <a:t> </a:t>
            </a:r>
            <a:r>
              <a:rPr lang="tr-TR" sz="2200" dirty="0" err="1">
                <a:solidFill>
                  <a:schemeClr val="accent3">
                    <a:lumMod val="25000"/>
                  </a:schemeClr>
                </a:solidFill>
                <a:latin typeface="Abadi"/>
              </a:rPr>
              <a:t>was</a:t>
            </a:r>
            <a:r>
              <a:rPr lang="tr-TR" sz="2200" dirty="0">
                <a:solidFill>
                  <a:schemeClr val="accent3">
                    <a:lumMod val="25000"/>
                  </a:schemeClr>
                </a:solidFill>
                <a:latin typeface="Abadi"/>
              </a:rPr>
              <a:t> </a:t>
            </a:r>
            <a:r>
              <a:rPr lang="tr-TR" sz="2200" dirty="0" err="1">
                <a:solidFill>
                  <a:schemeClr val="accent3">
                    <a:lumMod val="25000"/>
                  </a:schemeClr>
                </a:solidFill>
                <a:latin typeface="Abadi"/>
              </a:rPr>
              <a:t>displayed</a:t>
            </a:r>
            <a:r>
              <a:rPr lang="tr-TR" sz="2200" dirty="0">
                <a:solidFill>
                  <a:schemeClr val="accent3">
                    <a:lumMod val="25000"/>
                  </a:schemeClr>
                </a:solidFill>
                <a:latin typeface="Abadi"/>
              </a:rPr>
              <a:t>.</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tr-TR" sz="2200" dirty="0" err="1">
                <a:solidFill>
                  <a:schemeClr val="accent3">
                    <a:lumMod val="25000"/>
                  </a:schemeClr>
                </a:solidFill>
                <a:latin typeface="Abadi" panose="020B0604020104020204" pitchFamily="34" charset="0"/>
              </a:rPr>
              <a:t>For</a:t>
            </a:r>
            <a:r>
              <a:rPr lang="tr-TR" sz="2200" dirty="0">
                <a:solidFill>
                  <a:schemeClr val="accent3">
                    <a:lumMod val="25000"/>
                  </a:schemeClr>
                </a:solidFill>
                <a:latin typeface="Abadi" panose="020B0604020104020204" pitchFamily="34" charset="0"/>
              </a:rPr>
              <a:t> reference: </a:t>
            </a:r>
            <a:r>
              <a:rPr lang="tr-TR" sz="2200" dirty="0">
                <a:solidFill>
                  <a:schemeClr val="accent3">
                    <a:lumMod val="25000"/>
                  </a:schemeClr>
                </a:solidFill>
                <a:latin typeface="Abadi" panose="020B0604020104020204" pitchFamily="34" charset="0"/>
                <a:hlinkClick r:id="rId3"/>
              </a:rPr>
              <a:t>EDA </a:t>
            </a:r>
            <a:r>
              <a:rPr lang="tr-TR" sz="2200" dirty="0" err="1">
                <a:solidFill>
                  <a:schemeClr val="accent3">
                    <a:lumMod val="25000"/>
                  </a:schemeClr>
                </a:solidFill>
                <a:latin typeface="Abadi" panose="020B0604020104020204" pitchFamily="34" charset="0"/>
                <a:hlinkClick r:id="rId3"/>
              </a:rPr>
              <a:t>with</a:t>
            </a:r>
            <a:r>
              <a:rPr lang="tr-TR" sz="2200" dirty="0">
                <a:solidFill>
                  <a:schemeClr val="accent3">
                    <a:lumMod val="25000"/>
                  </a:schemeClr>
                </a:solidFill>
                <a:latin typeface="Abadi" panose="020B0604020104020204" pitchFamily="34" charset="0"/>
                <a:hlinkClick r:id="rId3"/>
              </a:rPr>
              <a:t> SQL</a:t>
            </a: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tr-TR" sz="2200" dirty="0" err="1">
                <a:solidFill>
                  <a:schemeClr val="accent3">
                    <a:lumMod val="25000"/>
                  </a:schemeClr>
                </a:solidFill>
                <a:latin typeface="Abadi" panose="020B0604020104020204" pitchFamily="34" charset="0"/>
              </a:rPr>
              <a:t>All</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launch</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sites</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existing</a:t>
            </a:r>
            <a:r>
              <a:rPr lang="tr-TR" sz="2200" dirty="0">
                <a:solidFill>
                  <a:schemeClr val="accent3">
                    <a:lumMod val="25000"/>
                  </a:schemeClr>
                </a:solidFill>
                <a:latin typeface="Abadi" panose="020B0604020104020204" pitchFamily="34" charset="0"/>
              </a:rPr>
              <a:t> in </a:t>
            </a:r>
            <a:r>
              <a:rPr lang="tr-TR" sz="2200" dirty="0" err="1">
                <a:solidFill>
                  <a:schemeClr val="accent3">
                    <a:lumMod val="25000"/>
                  </a:schemeClr>
                </a:solidFill>
                <a:latin typeface="Abadi" panose="020B0604020104020204" pitchFamily="34" charset="0"/>
              </a:rPr>
              <a:t>the</a:t>
            </a:r>
            <a:r>
              <a:rPr lang="tr-TR" sz="2200" dirty="0">
                <a:solidFill>
                  <a:schemeClr val="accent3">
                    <a:lumMod val="25000"/>
                  </a:schemeClr>
                </a:solidFill>
                <a:latin typeface="Abadi" panose="020B0604020104020204" pitchFamily="34" charset="0"/>
              </a:rPr>
              <a:t> data </a:t>
            </a:r>
            <a:r>
              <a:rPr lang="tr-TR" sz="2200" dirty="0" err="1">
                <a:solidFill>
                  <a:schemeClr val="accent3">
                    <a:lumMod val="25000"/>
                  </a:schemeClr>
                </a:solidFill>
                <a:latin typeface="Abadi" panose="020B0604020104020204" pitchFamily="34" charset="0"/>
              </a:rPr>
              <a:t>was</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marked</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with</a:t>
            </a:r>
            <a:r>
              <a:rPr lang="tr-TR" sz="2200" dirty="0">
                <a:solidFill>
                  <a:schemeClr val="accent3">
                    <a:lumMod val="25000"/>
                  </a:schemeClr>
                </a:solidFill>
                <a:latin typeface="Abadi" panose="020B0604020104020204" pitchFamily="34" charset="0"/>
              </a:rPr>
              <a:t> a </a:t>
            </a:r>
            <a:r>
              <a:rPr lang="tr-TR" sz="2200" dirty="0" err="1">
                <a:solidFill>
                  <a:schemeClr val="accent3">
                    <a:lumMod val="25000"/>
                  </a:schemeClr>
                </a:solidFill>
                <a:latin typeface="Abadi" panose="020B0604020104020204" pitchFamily="34" charset="0"/>
              </a:rPr>
              <a:t>small</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circle</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along</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with</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text</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and</a:t>
            </a:r>
            <a:r>
              <a:rPr lang="tr-TR" sz="2200" dirty="0">
                <a:solidFill>
                  <a:schemeClr val="accent3">
                    <a:lumMod val="25000"/>
                  </a:schemeClr>
                </a:solidFill>
                <a:latin typeface="Abadi" panose="020B0604020104020204" pitchFamily="34" charset="0"/>
              </a:rPr>
              <a:t> pop-</a:t>
            </a:r>
            <a:r>
              <a:rPr lang="tr-TR" sz="2200" dirty="0" err="1">
                <a:solidFill>
                  <a:schemeClr val="accent3">
                    <a:lumMod val="25000"/>
                  </a:schemeClr>
                </a:solidFill>
                <a:latin typeface="Abadi" panose="020B0604020104020204" pitchFamily="34" charset="0"/>
              </a:rPr>
              <a:t>ups</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to</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display</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where</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the</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launch</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sites</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are</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located</a:t>
            </a:r>
            <a:r>
              <a:rPr lang="tr-TR" sz="2200" dirty="0">
                <a:solidFill>
                  <a:schemeClr val="accent3">
                    <a:lumMod val="25000"/>
                  </a:schemeClr>
                </a:solidFill>
                <a:latin typeface="Abadi" panose="020B0604020104020204" pitchFamily="34" charset="0"/>
              </a:rPr>
              <a:t> on </a:t>
            </a:r>
            <a:r>
              <a:rPr lang="tr-TR" sz="2200" dirty="0" err="1">
                <a:solidFill>
                  <a:schemeClr val="accent3">
                    <a:lumMod val="25000"/>
                  </a:schemeClr>
                </a:solidFill>
                <a:latin typeface="Abadi" panose="020B0604020104020204" pitchFamily="34" charset="0"/>
              </a:rPr>
              <a:t>the</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map</a:t>
            </a:r>
            <a:r>
              <a:rPr lang="tr-TR" sz="2200" dirty="0">
                <a:solidFill>
                  <a:schemeClr val="accent3">
                    <a:lumMod val="25000"/>
                  </a:schemeClr>
                </a:solidFill>
                <a:latin typeface="Abadi" panose="020B0604020104020204" pitchFamily="34" charset="0"/>
              </a:rPr>
              <a:t>.</a:t>
            </a:r>
          </a:p>
          <a:p>
            <a:pPr>
              <a:lnSpc>
                <a:spcPct val="100000"/>
              </a:lnSpc>
              <a:spcBef>
                <a:spcPts val="1400"/>
              </a:spcBef>
            </a:pPr>
            <a:r>
              <a:rPr lang="tr-TR" sz="2200" dirty="0" err="1">
                <a:solidFill>
                  <a:schemeClr val="accent3">
                    <a:lumMod val="25000"/>
                  </a:schemeClr>
                </a:solidFill>
                <a:latin typeface="Abadi" panose="020B0604020104020204" pitchFamily="34" charset="0"/>
              </a:rPr>
              <a:t>For</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each</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launch</a:t>
            </a:r>
            <a:r>
              <a:rPr lang="tr-TR" sz="2200" dirty="0">
                <a:solidFill>
                  <a:schemeClr val="accent3">
                    <a:lumMod val="25000"/>
                  </a:schemeClr>
                </a:solidFill>
                <a:latin typeface="Abadi" panose="020B0604020104020204" pitchFamily="34" charset="0"/>
              </a:rPr>
              <a:t> site, </a:t>
            </a:r>
            <a:r>
              <a:rPr lang="tr-TR" sz="2200" dirty="0" err="1">
                <a:solidFill>
                  <a:schemeClr val="accent3">
                    <a:lumMod val="25000"/>
                  </a:schemeClr>
                </a:solidFill>
                <a:latin typeface="Abadi" panose="020B0604020104020204" pitchFamily="34" charset="0"/>
              </a:rPr>
              <a:t>successful</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and</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failed</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launches</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were</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marked</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to</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clearly</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show</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which</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sites</a:t>
            </a:r>
            <a:r>
              <a:rPr lang="tr-TR" sz="2200" dirty="0">
                <a:solidFill>
                  <a:schemeClr val="accent3">
                    <a:lumMod val="25000"/>
                  </a:schemeClr>
                </a:solidFill>
                <a:latin typeface="Abadi" panose="020B0604020104020204" pitchFamily="34" charset="0"/>
              </a:rPr>
              <a:t> had </a:t>
            </a:r>
            <a:r>
              <a:rPr lang="tr-TR" sz="2200" dirty="0" err="1">
                <a:solidFill>
                  <a:schemeClr val="accent3">
                    <a:lumMod val="25000"/>
                  </a:schemeClr>
                </a:solidFill>
                <a:latin typeface="Abadi" panose="020B0604020104020204" pitchFamily="34" charset="0"/>
              </a:rPr>
              <a:t>better</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success</a:t>
            </a:r>
            <a:r>
              <a:rPr lang="tr-TR" sz="2200" dirty="0">
                <a:solidFill>
                  <a:schemeClr val="accent3">
                    <a:lumMod val="25000"/>
                  </a:schemeClr>
                </a:solidFill>
                <a:latin typeface="Abadi" panose="020B0604020104020204" pitchFamily="34" charset="0"/>
              </a:rPr>
              <a:t> rate. </a:t>
            </a:r>
            <a:r>
              <a:rPr lang="tr-TR" sz="2200" dirty="0" err="1">
                <a:solidFill>
                  <a:schemeClr val="accent3">
                    <a:lumMod val="25000"/>
                  </a:schemeClr>
                </a:solidFill>
                <a:latin typeface="Abadi" panose="020B0604020104020204" pitchFamily="34" charset="0"/>
              </a:rPr>
              <a:t>Successful</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launches</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were</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marked</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with</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green</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and</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failed</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launches</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were</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marked</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with</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red</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emphasizing</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the</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outcome</a:t>
            </a:r>
            <a:r>
              <a:rPr lang="tr-TR" sz="2200" dirty="0">
                <a:solidFill>
                  <a:schemeClr val="accent3">
                    <a:lumMod val="25000"/>
                  </a:schemeClr>
                </a:solidFill>
                <a:latin typeface="Abadi" panose="020B0604020104020204" pitchFamily="34" charset="0"/>
              </a:rPr>
              <a:t>.</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tr-TR" sz="2200" dirty="0" err="1">
                <a:solidFill>
                  <a:schemeClr val="accent3">
                    <a:lumMod val="25000"/>
                  </a:schemeClr>
                </a:solidFill>
                <a:latin typeface="Abadi" panose="020B0604020104020204" pitchFamily="34" charset="0"/>
              </a:rPr>
              <a:t>Lines</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were</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drawn</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from</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launch</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sites</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to</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proximities</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such</a:t>
            </a:r>
            <a:r>
              <a:rPr lang="tr-TR" sz="2200" dirty="0">
                <a:solidFill>
                  <a:schemeClr val="accent3">
                    <a:lumMod val="25000"/>
                  </a:schemeClr>
                </a:solidFill>
                <a:latin typeface="Abadi" panose="020B0604020104020204" pitchFamily="34" charset="0"/>
              </a:rPr>
              <a:t> as </a:t>
            </a:r>
            <a:r>
              <a:rPr lang="tr-TR" sz="2200" dirty="0" err="1">
                <a:solidFill>
                  <a:schemeClr val="accent3">
                    <a:lumMod val="25000"/>
                  </a:schemeClr>
                </a:solidFill>
                <a:latin typeface="Abadi" panose="020B0604020104020204" pitchFamily="34" charset="0"/>
              </a:rPr>
              <a:t>coastline</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to</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give</a:t>
            </a:r>
            <a:r>
              <a:rPr lang="tr-TR" sz="2200" dirty="0">
                <a:solidFill>
                  <a:schemeClr val="accent3">
                    <a:lumMod val="25000"/>
                  </a:schemeClr>
                </a:solidFill>
                <a:latin typeface="Abadi" panose="020B0604020104020204" pitchFamily="34" charset="0"/>
              </a:rPr>
              <a:t> a sense of </a:t>
            </a:r>
            <a:r>
              <a:rPr lang="tr-TR" sz="2200" dirty="0" err="1">
                <a:solidFill>
                  <a:schemeClr val="accent3">
                    <a:lumMod val="25000"/>
                  </a:schemeClr>
                </a:solidFill>
                <a:latin typeface="Abadi" panose="020B0604020104020204" pitchFamily="34" charset="0"/>
              </a:rPr>
              <a:t>distance</a:t>
            </a:r>
            <a:r>
              <a:rPr lang="tr-TR" sz="2200" dirty="0">
                <a:solidFill>
                  <a:schemeClr val="accent3">
                    <a:lumMod val="25000"/>
                  </a:schemeClr>
                </a:solidFill>
                <a:latin typeface="Abadi" panose="020B0604020104020204" pitchFamily="34" charset="0"/>
              </a:rPr>
              <a:t> in </a:t>
            </a:r>
            <a:r>
              <a:rPr lang="tr-TR" sz="2200" dirty="0" err="1">
                <a:solidFill>
                  <a:schemeClr val="accent3">
                    <a:lumMod val="25000"/>
                  </a:schemeClr>
                </a:solidFill>
                <a:latin typeface="Abadi" panose="020B0604020104020204" pitchFamily="34" charset="0"/>
              </a:rPr>
              <a:t>the</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map</a:t>
            </a:r>
            <a:r>
              <a:rPr lang="tr-TR" sz="2200" dirty="0">
                <a:solidFill>
                  <a:schemeClr val="accent3">
                    <a:lumMod val="25000"/>
                  </a:schemeClr>
                </a:solidFill>
                <a:latin typeface="Abadi" panose="020B0604020104020204" pitchFamily="34" charset="0"/>
              </a:rPr>
              <a:t>.</a:t>
            </a:r>
          </a:p>
          <a:p>
            <a:pPr>
              <a:lnSpc>
                <a:spcPct val="100000"/>
              </a:lnSpc>
              <a:spcBef>
                <a:spcPts val="1400"/>
              </a:spcBef>
            </a:pPr>
            <a:r>
              <a:rPr lang="tr-TR" sz="2200" dirty="0" err="1">
                <a:solidFill>
                  <a:schemeClr val="accent3">
                    <a:lumMod val="25000"/>
                  </a:schemeClr>
                </a:solidFill>
                <a:latin typeface="Abadi" panose="020B0604020104020204" pitchFamily="34" charset="0"/>
              </a:rPr>
              <a:t>For</a:t>
            </a:r>
            <a:r>
              <a:rPr lang="tr-TR" sz="2200" dirty="0">
                <a:solidFill>
                  <a:schemeClr val="accent3">
                    <a:lumMod val="25000"/>
                  </a:schemeClr>
                </a:solidFill>
                <a:latin typeface="Abadi" panose="020B0604020104020204" pitchFamily="34" charset="0"/>
              </a:rPr>
              <a:t> reference: </a:t>
            </a:r>
            <a:r>
              <a:rPr lang="tr-TR" sz="2200" dirty="0">
                <a:solidFill>
                  <a:schemeClr val="accent3">
                    <a:lumMod val="25000"/>
                  </a:schemeClr>
                </a:solidFill>
                <a:latin typeface="Abadi" panose="020B0604020104020204" pitchFamily="34" charset="0"/>
                <a:hlinkClick r:id="rId3"/>
              </a:rPr>
              <a:t>Interactive </a:t>
            </a:r>
            <a:r>
              <a:rPr lang="tr-TR" sz="2200" dirty="0" err="1">
                <a:solidFill>
                  <a:schemeClr val="accent3">
                    <a:lumMod val="25000"/>
                  </a:schemeClr>
                </a:solidFill>
                <a:latin typeface="Abadi" panose="020B0604020104020204" pitchFamily="34" charset="0"/>
                <a:hlinkClick r:id="rId3"/>
              </a:rPr>
              <a:t>Folium</a:t>
            </a:r>
            <a:r>
              <a:rPr lang="tr-TR" sz="2200" dirty="0">
                <a:solidFill>
                  <a:schemeClr val="accent3">
                    <a:lumMod val="25000"/>
                  </a:schemeClr>
                </a:solidFill>
                <a:latin typeface="Abadi" panose="020B0604020104020204" pitchFamily="34" charset="0"/>
                <a:hlinkClick r:id="rId3"/>
              </a:rPr>
              <a:t> </a:t>
            </a:r>
            <a:r>
              <a:rPr lang="tr-TR" sz="2200" dirty="0" err="1">
                <a:solidFill>
                  <a:schemeClr val="accent3">
                    <a:lumMod val="25000"/>
                  </a:schemeClr>
                </a:solidFill>
                <a:latin typeface="Abadi" panose="020B0604020104020204" pitchFamily="34" charset="0"/>
                <a:hlinkClick r:id="rId3"/>
              </a:rPr>
              <a:t>Map</a:t>
            </a:r>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tr-TR" sz="2200" dirty="0" err="1">
                <a:solidFill>
                  <a:schemeClr val="accent3">
                    <a:lumMod val="25000"/>
                  </a:schemeClr>
                </a:solidFill>
                <a:latin typeface="Abadi" panose="020B0604020104020204" pitchFamily="34" charset="0"/>
              </a:rPr>
              <a:t>The</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dashboard</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contains</a:t>
            </a:r>
            <a:r>
              <a:rPr lang="tr-TR" sz="2200" dirty="0">
                <a:solidFill>
                  <a:schemeClr val="accent3">
                    <a:lumMod val="25000"/>
                  </a:schemeClr>
                </a:solidFill>
                <a:latin typeface="Abadi" panose="020B0604020104020204" pitchFamily="34" charset="0"/>
              </a:rPr>
              <a:t> a </a:t>
            </a:r>
            <a:r>
              <a:rPr lang="tr-TR" sz="2200" dirty="0" err="1">
                <a:solidFill>
                  <a:schemeClr val="accent3">
                    <a:lumMod val="25000"/>
                  </a:schemeClr>
                </a:solidFill>
                <a:latin typeface="Abadi" panose="020B0604020104020204" pitchFamily="34" charset="0"/>
              </a:rPr>
              <a:t>pie</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graph</a:t>
            </a:r>
            <a:r>
              <a:rPr lang="tr-TR" sz="2200" dirty="0">
                <a:solidFill>
                  <a:schemeClr val="accent3">
                    <a:lumMod val="25000"/>
                  </a:schemeClr>
                </a:solidFill>
                <a:latin typeface="Abadi" panose="020B0604020104020204" pitchFamily="34" charset="0"/>
              </a:rPr>
              <a:t>, a </a:t>
            </a:r>
            <a:r>
              <a:rPr lang="tr-TR" sz="2200" dirty="0" err="1">
                <a:solidFill>
                  <a:schemeClr val="accent3">
                    <a:lumMod val="25000"/>
                  </a:schemeClr>
                </a:solidFill>
                <a:latin typeface="Abadi" panose="020B0604020104020204" pitchFamily="34" charset="0"/>
              </a:rPr>
              <a:t>scatter</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plot</a:t>
            </a:r>
            <a:r>
              <a:rPr lang="tr-TR" sz="2200" dirty="0">
                <a:solidFill>
                  <a:schemeClr val="accent3">
                    <a:lumMod val="25000"/>
                  </a:schemeClr>
                </a:solidFill>
                <a:latin typeface="Abadi" panose="020B0604020104020204" pitchFamily="34" charset="0"/>
              </a:rPr>
              <a:t>, a </a:t>
            </a:r>
            <a:r>
              <a:rPr lang="tr-TR" sz="2200" dirty="0" err="1">
                <a:solidFill>
                  <a:schemeClr val="accent3">
                    <a:lumMod val="25000"/>
                  </a:schemeClr>
                </a:solidFill>
                <a:latin typeface="Abadi" panose="020B0604020104020204" pitchFamily="34" charset="0"/>
              </a:rPr>
              <a:t>dropdown</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menu</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for</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selecting</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the</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launch</a:t>
            </a:r>
            <a:r>
              <a:rPr lang="tr-TR" sz="2200" dirty="0">
                <a:solidFill>
                  <a:schemeClr val="accent3">
                    <a:lumMod val="25000"/>
                  </a:schemeClr>
                </a:solidFill>
                <a:latin typeface="Abadi" panose="020B0604020104020204" pitchFamily="34" charset="0"/>
              </a:rPr>
              <a:t> site, </a:t>
            </a:r>
            <a:r>
              <a:rPr lang="tr-TR" sz="2200" dirty="0" err="1">
                <a:solidFill>
                  <a:schemeClr val="accent3">
                    <a:lumMod val="25000"/>
                  </a:schemeClr>
                </a:solidFill>
                <a:latin typeface="Abadi" panose="020B0604020104020204" pitchFamily="34" charset="0"/>
              </a:rPr>
              <a:t>and</a:t>
            </a:r>
            <a:r>
              <a:rPr lang="tr-TR" sz="2200" dirty="0">
                <a:solidFill>
                  <a:schemeClr val="accent3">
                    <a:lumMod val="25000"/>
                  </a:schemeClr>
                </a:solidFill>
                <a:latin typeface="Abadi" panose="020B0604020104020204" pitchFamily="34" charset="0"/>
              </a:rPr>
              <a:t> a </a:t>
            </a:r>
            <a:r>
              <a:rPr lang="tr-TR" sz="2200" dirty="0" err="1">
                <a:solidFill>
                  <a:schemeClr val="accent3">
                    <a:lumMod val="25000"/>
                  </a:schemeClr>
                </a:solidFill>
                <a:latin typeface="Abadi" panose="020B0604020104020204" pitchFamily="34" charset="0"/>
              </a:rPr>
              <a:t>slider</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for</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determining</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the</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payload</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mass</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limits</a:t>
            </a:r>
            <a:r>
              <a:rPr lang="tr-TR" sz="2200" dirty="0">
                <a:solidFill>
                  <a:schemeClr val="accent3">
                    <a:lumMod val="25000"/>
                  </a:schemeClr>
                </a:solidFill>
                <a:latin typeface="Abadi" panose="020B0604020104020204" pitchFamily="34" charset="0"/>
              </a:rPr>
              <a:t>.</a:t>
            </a:r>
          </a:p>
          <a:p>
            <a:pPr>
              <a:lnSpc>
                <a:spcPct val="100000"/>
              </a:lnSpc>
              <a:spcBef>
                <a:spcPts val="1400"/>
              </a:spcBef>
            </a:pPr>
            <a:r>
              <a:rPr lang="tr-TR" sz="2200" dirty="0" err="1">
                <a:solidFill>
                  <a:schemeClr val="accent3">
                    <a:lumMod val="25000"/>
                  </a:schemeClr>
                </a:solidFill>
                <a:latin typeface="Abadi" panose="020B0604020104020204" pitchFamily="34" charset="0"/>
              </a:rPr>
              <a:t>The</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pie</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graph</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shows</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the</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number</a:t>
            </a:r>
            <a:r>
              <a:rPr lang="tr-TR" sz="2200" dirty="0">
                <a:solidFill>
                  <a:schemeClr val="accent3">
                    <a:lumMod val="25000"/>
                  </a:schemeClr>
                </a:solidFill>
                <a:latin typeface="Abadi" panose="020B0604020104020204" pitchFamily="34" charset="0"/>
              </a:rPr>
              <a:t> of </a:t>
            </a:r>
            <a:r>
              <a:rPr lang="tr-TR" sz="2200" dirty="0" err="1">
                <a:solidFill>
                  <a:schemeClr val="accent3">
                    <a:lumMod val="25000"/>
                  </a:schemeClr>
                </a:solidFill>
                <a:latin typeface="Abadi" panose="020B0604020104020204" pitchFamily="34" charset="0"/>
              </a:rPr>
              <a:t>successful</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launches</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for</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every</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launch</a:t>
            </a:r>
            <a:r>
              <a:rPr lang="tr-TR" sz="2200" dirty="0">
                <a:solidFill>
                  <a:schemeClr val="accent3">
                    <a:lumMod val="25000"/>
                  </a:schemeClr>
                </a:solidFill>
                <a:latin typeface="Abadi" panose="020B0604020104020204" pitchFamily="34" charset="0"/>
              </a:rPr>
              <a:t> site, </a:t>
            </a:r>
            <a:r>
              <a:rPr lang="tr-TR" sz="2200" dirty="0" err="1">
                <a:solidFill>
                  <a:schemeClr val="accent3">
                    <a:lumMod val="25000"/>
                  </a:schemeClr>
                </a:solidFill>
                <a:latin typeface="Abadi" panose="020B0604020104020204" pitchFamily="34" charset="0"/>
              </a:rPr>
              <a:t>or</a:t>
            </a:r>
            <a:r>
              <a:rPr lang="tr-TR" sz="2200" dirty="0">
                <a:solidFill>
                  <a:schemeClr val="accent3">
                    <a:lumMod val="25000"/>
                  </a:schemeClr>
                </a:solidFill>
                <a:latin typeface="Abadi" panose="020B0604020104020204" pitchFamily="34" charset="0"/>
              </a:rPr>
              <a:t> a </a:t>
            </a:r>
            <a:r>
              <a:rPr lang="tr-TR" sz="2200" dirty="0" err="1">
                <a:solidFill>
                  <a:schemeClr val="accent3">
                    <a:lumMod val="25000"/>
                  </a:schemeClr>
                </a:solidFill>
                <a:latin typeface="Abadi" panose="020B0604020104020204" pitchFamily="34" charset="0"/>
              </a:rPr>
              <a:t>specific</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launch</a:t>
            </a:r>
            <a:r>
              <a:rPr lang="tr-TR" sz="2200" dirty="0">
                <a:solidFill>
                  <a:schemeClr val="accent3">
                    <a:lumMod val="25000"/>
                  </a:schemeClr>
                </a:solidFill>
                <a:latin typeface="Abadi" panose="020B0604020104020204" pitchFamily="34" charset="0"/>
              </a:rPr>
              <a:t> site </a:t>
            </a:r>
            <a:r>
              <a:rPr lang="tr-TR" sz="2200" dirty="0" err="1">
                <a:solidFill>
                  <a:schemeClr val="accent3">
                    <a:lumMod val="25000"/>
                  </a:schemeClr>
                </a:solidFill>
                <a:latin typeface="Abadi" panose="020B0604020104020204" pitchFamily="34" charset="0"/>
              </a:rPr>
              <a:t>chosen</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by</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the</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dropdown</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menu</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This</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allowed</a:t>
            </a:r>
            <a:r>
              <a:rPr lang="tr-TR" sz="2200" dirty="0">
                <a:solidFill>
                  <a:schemeClr val="accent3">
                    <a:lumMod val="25000"/>
                  </a:schemeClr>
                </a:solidFill>
                <a:latin typeface="Abadi" panose="020B0604020104020204" pitchFamily="34" charset="0"/>
              </a:rPr>
              <a:t> a </a:t>
            </a:r>
            <a:r>
              <a:rPr lang="tr-TR" sz="2200" dirty="0" err="1">
                <a:solidFill>
                  <a:schemeClr val="accent3">
                    <a:lumMod val="25000"/>
                  </a:schemeClr>
                </a:solidFill>
                <a:latin typeface="Abadi" panose="020B0604020104020204" pitchFamily="34" charset="0"/>
              </a:rPr>
              <a:t>quick</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way</a:t>
            </a:r>
            <a:r>
              <a:rPr lang="tr-TR" sz="2200" dirty="0">
                <a:solidFill>
                  <a:schemeClr val="accent3">
                    <a:lumMod val="25000"/>
                  </a:schemeClr>
                </a:solidFill>
                <a:latin typeface="Abadi" panose="020B0604020104020204" pitchFamily="34" charset="0"/>
              </a:rPr>
              <a:t> of </a:t>
            </a:r>
            <a:r>
              <a:rPr lang="tr-TR" sz="2200" dirty="0" err="1">
                <a:solidFill>
                  <a:schemeClr val="accent3">
                    <a:lumMod val="25000"/>
                  </a:schemeClr>
                </a:solidFill>
                <a:latin typeface="Abadi" panose="020B0604020104020204" pitchFamily="34" charset="0"/>
              </a:rPr>
              <a:t>comparing</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launch</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numbers</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and</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success</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percentage</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between</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launch</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sites</a:t>
            </a:r>
            <a:r>
              <a:rPr lang="tr-TR" sz="2200" dirty="0">
                <a:solidFill>
                  <a:schemeClr val="accent3">
                    <a:lumMod val="25000"/>
                  </a:schemeClr>
                </a:solidFill>
                <a:latin typeface="Abadi" panose="020B0604020104020204" pitchFamily="34" charset="0"/>
              </a:rPr>
              <a:t>.</a:t>
            </a:r>
          </a:p>
          <a:p>
            <a:pPr>
              <a:lnSpc>
                <a:spcPct val="100000"/>
              </a:lnSpc>
              <a:spcBef>
                <a:spcPts val="1400"/>
              </a:spcBef>
            </a:pPr>
            <a:r>
              <a:rPr lang="tr-TR" sz="2200" dirty="0" err="1">
                <a:solidFill>
                  <a:schemeClr val="accent3">
                    <a:lumMod val="25000"/>
                  </a:schemeClr>
                </a:solidFill>
                <a:latin typeface="Abadi" panose="020B0604020104020204" pitchFamily="34" charset="0"/>
              </a:rPr>
              <a:t>The</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success</a:t>
            </a:r>
            <a:r>
              <a:rPr lang="tr-TR" sz="2200" dirty="0">
                <a:solidFill>
                  <a:schemeClr val="accent3">
                    <a:lumMod val="25000"/>
                  </a:schemeClr>
                </a:solidFill>
                <a:latin typeface="Abadi" panose="020B0604020104020204" pitchFamily="34" charset="0"/>
              </a:rPr>
              <a:t> of </a:t>
            </a:r>
            <a:r>
              <a:rPr lang="tr-TR" sz="2200" dirty="0" err="1">
                <a:solidFill>
                  <a:schemeClr val="accent3">
                    <a:lumMod val="25000"/>
                  </a:schemeClr>
                </a:solidFill>
                <a:latin typeface="Abadi" panose="020B0604020104020204" pitchFamily="34" charset="0"/>
              </a:rPr>
              <a:t>the</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launches</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was</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plotted</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against</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the</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payload</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mass</a:t>
            </a:r>
            <a:r>
              <a:rPr lang="tr-TR" sz="2200" dirty="0">
                <a:solidFill>
                  <a:schemeClr val="accent3">
                    <a:lumMod val="25000"/>
                  </a:schemeClr>
                </a:solidFill>
                <a:latin typeface="Abadi" panose="020B0604020104020204" pitchFamily="34" charset="0"/>
              </a:rPr>
              <a:t> in </a:t>
            </a:r>
            <a:r>
              <a:rPr lang="tr-TR" sz="2200" dirty="0" err="1">
                <a:solidFill>
                  <a:schemeClr val="accent3">
                    <a:lumMod val="25000"/>
                  </a:schemeClr>
                </a:solidFill>
                <a:latin typeface="Abadi" panose="020B0604020104020204" pitchFamily="34" charset="0"/>
              </a:rPr>
              <a:t>the</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scatter</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plot</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and</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colored</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with</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the</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booster</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type</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to</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display</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the</a:t>
            </a:r>
            <a:r>
              <a:rPr lang="tr-TR" sz="2200" dirty="0">
                <a:solidFill>
                  <a:schemeClr val="accent3">
                    <a:lumMod val="25000"/>
                  </a:schemeClr>
                </a:solidFill>
                <a:latin typeface="Abadi" panose="020B0604020104020204" pitchFamily="34" charset="0"/>
              </a:rPr>
              <a:t> role of </a:t>
            </a:r>
            <a:r>
              <a:rPr lang="tr-TR" sz="2200" dirty="0" err="1">
                <a:solidFill>
                  <a:schemeClr val="accent3">
                    <a:lumMod val="25000"/>
                  </a:schemeClr>
                </a:solidFill>
                <a:latin typeface="Abadi" panose="020B0604020104020204" pitchFamily="34" charset="0"/>
              </a:rPr>
              <a:t>payload</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mass</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and</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booster</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type</a:t>
            </a:r>
            <a:r>
              <a:rPr lang="tr-TR" sz="2200" dirty="0">
                <a:solidFill>
                  <a:schemeClr val="accent3">
                    <a:lumMod val="25000"/>
                  </a:schemeClr>
                </a:solidFill>
                <a:latin typeface="Abadi" panose="020B0604020104020204" pitchFamily="34" charset="0"/>
              </a:rPr>
              <a:t> in </a:t>
            </a:r>
            <a:r>
              <a:rPr lang="tr-TR" sz="2200" dirty="0" err="1">
                <a:solidFill>
                  <a:schemeClr val="accent3">
                    <a:lumMod val="25000"/>
                  </a:schemeClr>
                </a:solidFill>
                <a:latin typeface="Abadi" panose="020B0604020104020204" pitchFamily="34" charset="0"/>
              </a:rPr>
              <a:t>the</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success</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percentage</a:t>
            </a:r>
            <a:r>
              <a:rPr lang="tr-TR" sz="2200" dirty="0">
                <a:solidFill>
                  <a:schemeClr val="accent3">
                    <a:lumMod val="25000"/>
                  </a:schemeClr>
                </a:solidFill>
                <a:latin typeface="Abadi" panose="020B0604020104020204" pitchFamily="34" charset="0"/>
              </a:rPr>
              <a:t> of </a:t>
            </a:r>
            <a:r>
              <a:rPr lang="tr-TR" sz="2200" dirty="0" err="1">
                <a:solidFill>
                  <a:schemeClr val="accent3">
                    <a:lumMod val="25000"/>
                  </a:schemeClr>
                </a:solidFill>
                <a:latin typeface="Abadi" panose="020B0604020104020204" pitchFamily="34" charset="0"/>
              </a:rPr>
              <a:t>rocket</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launches</a:t>
            </a:r>
            <a:r>
              <a:rPr lang="tr-TR" sz="2200" dirty="0">
                <a:solidFill>
                  <a:schemeClr val="accent3">
                    <a:lumMod val="25000"/>
                  </a:schemeClr>
                </a:solidFill>
                <a:latin typeface="Abadi" panose="020B0604020104020204" pitchFamily="34" charset="0"/>
              </a:rPr>
              <a:t>.</a:t>
            </a:r>
          </a:p>
          <a:p>
            <a:pPr>
              <a:lnSpc>
                <a:spcPct val="100000"/>
              </a:lnSpc>
              <a:spcBef>
                <a:spcPts val="1400"/>
              </a:spcBef>
            </a:pPr>
            <a:r>
              <a:rPr lang="tr-TR" sz="2200" dirty="0" err="1">
                <a:solidFill>
                  <a:schemeClr val="accent3">
                    <a:lumMod val="25000"/>
                  </a:schemeClr>
                </a:solidFill>
                <a:latin typeface="Abadi" panose="020B0604020104020204" pitchFamily="34" charset="0"/>
              </a:rPr>
              <a:t>For</a:t>
            </a:r>
            <a:r>
              <a:rPr lang="tr-TR" sz="2200" dirty="0">
                <a:solidFill>
                  <a:schemeClr val="accent3">
                    <a:lumMod val="25000"/>
                  </a:schemeClr>
                </a:solidFill>
                <a:latin typeface="Abadi" panose="020B0604020104020204" pitchFamily="34" charset="0"/>
              </a:rPr>
              <a:t> reference: </a:t>
            </a:r>
            <a:r>
              <a:rPr lang="tr-TR" sz="2200" dirty="0" err="1">
                <a:solidFill>
                  <a:schemeClr val="accent3">
                    <a:lumMod val="25000"/>
                  </a:schemeClr>
                </a:solidFill>
                <a:latin typeface="Abadi" panose="020B0604020104020204" pitchFamily="34" charset="0"/>
                <a:hlinkClick r:id="rId3"/>
              </a:rPr>
              <a:t>Plotly</a:t>
            </a:r>
            <a:r>
              <a:rPr lang="tr-TR" sz="2200" dirty="0">
                <a:solidFill>
                  <a:schemeClr val="accent3">
                    <a:lumMod val="25000"/>
                  </a:schemeClr>
                </a:solidFill>
                <a:latin typeface="Abadi" panose="020B0604020104020204" pitchFamily="34" charset="0"/>
                <a:hlinkClick r:id="rId3"/>
              </a:rPr>
              <a:t> </a:t>
            </a:r>
            <a:r>
              <a:rPr lang="tr-TR" sz="2200" dirty="0" err="1">
                <a:solidFill>
                  <a:schemeClr val="accent3">
                    <a:lumMod val="25000"/>
                  </a:schemeClr>
                </a:solidFill>
                <a:latin typeface="Abadi" panose="020B0604020104020204" pitchFamily="34" charset="0"/>
                <a:hlinkClick r:id="rId3"/>
              </a:rPr>
              <a:t>Dash</a:t>
            </a:r>
            <a:r>
              <a:rPr lang="tr-TR" sz="2200" dirty="0">
                <a:solidFill>
                  <a:schemeClr val="accent3">
                    <a:lumMod val="25000"/>
                  </a:schemeClr>
                </a:solidFill>
                <a:latin typeface="Abadi" panose="020B0604020104020204" pitchFamily="34" charset="0"/>
                <a:hlinkClick r:id="rId3"/>
              </a:rPr>
              <a:t> Dashboard </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51472" y="1528672"/>
            <a:ext cx="6651513" cy="4493725"/>
          </a:xfrm>
          <a:prstGeom prst="rect">
            <a:avLst/>
          </a:prstGeom>
        </p:spPr>
        <p:txBody>
          <a:bodyPr>
            <a:normAutofit/>
          </a:bodyPr>
          <a:lstStyle/>
          <a:p>
            <a:pPr>
              <a:lnSpc>
                <a:spcPct val="100000"/>
              </a:lnSpc>
              <a:spcBef>
                <a:spcPts val="1400"/>
              </a:spcBef>
            </a:pPr>
            <a:r>
              <a:rPr lang="tr-TR" sz="2200" dirty="0">
                <a:solidFill>
                  <a:schemeClr val="accent3">
                    <a:lumMod val="25000"/>
                  </a:schemeClr>
                </a:solidFill>
                <a:latin typeface="Abadi" panose="020B0604020104020204" pitchFamily="34" charset="0"/>
              </a:rPr>
              <a:t>Class </a:t>
            </a:r>
            <a:r>
              <a:rPr lang="tr-TR" sz="2200" dirty="0" err="1">
                <a:solidFill>
                  <a:schemeClr val="accent3">
                    <a:lumMod val="25000"/>
                  </a:schemeClr>
                </a:solidFill>
                <a:latin typeface="Abadi" panose="020B0604020104020204" pitchFamily="34" charset="0"/>
              </a:rPr>
              <a:t>column</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from</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the</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spaceX</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dataframe</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was</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designated</a:t>
            </a:r>
            <a:r>
              <a:rPr lang="tr-TR" sz="2200" dirty="0">
                <a:solidFill>
                  <a:schemeClr val="accent3">
                    <a:lumMod val="25000"/>
                  </a:schemeClr>
                </a:solidFill>
                <a:latin typeface="Abadi" panose="020B0604020104020204" pitchFamily="34" charset="0"/>
              </a:rPr>
              <a:t> as </a:t>
            </a:r>
            <a:r>
              <a:rPr lang="tr-TR" sz="2200" dirty="0" err="1">
                <a:solidFill>
                  <a:schemeClr val="accent3">
                    <a:lumMod val="25000"/>
                  </a:schemeClr>
                </a:solidFill>
                <a:latin typeface="Abadi" panose="020B0604020104020204" pitchFamily="34" charset="0"/>
              </a:rPr>
              <a:t>the</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target</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variable</a:t>
            </a:r>
            <a:r>
              <a:rPr lang="tr-TR" sz="2200" dirty="0">
                <a:solidFill>
                  <a:schemeClr val="accent3">
                    <a:lumMod val="25000"/>
                  </a:schemeClr>
                </a:solidFill>
                <a:latin typeface="Abadi" panose="020B0604020104020204" pitchFamily="34" charset="0"/>
              </a:rPr>
              <a:t> as </a:t>
            </a:r>
            <a:r>
              <a:rPr lang="tr-TR" sz="2200" dirty="0" err="1">
                <a:solidFill>
                  <a:schemeClr val="accent3">
                    <a:lumMod val="25000"/>
                  </a:schemeClr>
                </a:solidFill>
                <a:latin typeface="Abadi" panose="020B0604020104020204" pitchFamily="34" charset="0"/>
              </a:rPr>
              <a:t>the</a:t>
            </a:r>
            <a:r>
              <a:rPr lang="tr-TR" sz="2200" dirty="0">
                <a:solidFill>
                  <a:schemeClr val="accent3">
                    <a:lumMod val="25000"/>
                  </a:schemeClr>
                </a:solidFill>
                <a:latin typeface="Abadi" panose="020B0604020104020204" pitchFamily="34" charset="0"/>
              </a:rPr>
              <a:t> model </a:t>
            </a:r>
            <a:r>
              <a:rPr lang="tr-TR" sz="2200" dirty="0" err="1">
                <a:solidFill>
                  <a:schemeClr val="accent3">
                    <a:lumMod val="25000"/>
                  </a:schemeClr>
                </a:solidFill>
                <a:latin typeface="Abadi" panose="020B0604020104020204" pitchFamily="34" charset="0"/>
              </a:rPr>
              <a:t>was</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designed</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to</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predict</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the</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outcome</a:t>
            </a:r>
            <a:r>
              <a:rPr lang="tr-TR" sz="2200" dirty="0">
                <a:solidFill>
                  <a:schemeClr val="accent3">
                    <a:lumMod val="25000"/>
                  </a:schemeClr>
                </a:solidFill>
                <a:latin typeface="Abadi" panose="020B0604020104020204" pitchFamily="34" charset="0"/>
              </a:rPr>
              <a:t> of a </a:t>
            </a:r>
            <a:r>
              <a:rPr lang="tr-TR" sz="2200" dirty="0" err="1">
                <a:solidFill>
                  <a:schemeClr val="accent3">
                    <a:lumMod val="25000"/>
                  </a:schemeClr>
                </a:solidFill>
                <a:latin typeface="Abadi" panose="020B0604020104020204" pitchFamily="34" charset="0"/>
              </a:rPr>
              <a:t>launch</a:t>
            </a:r>
            <a:r>
              <a:rPr lang="tr-TR" sz="2200" dirty="0">
                <a:solidFill>
                  <a:schemeClr val="accent3">
                    <a:lumMod val="25000"/>
                  </a:schemeClr>
                </a:solidFill>
                <a:latin typeface="Abadi" panose="020B0604020104020204" pitchFamily="34" charset="0"/>
              </a:rPr>
              <a:t>.</a:t>
            </a:r>
          </a:p>
          <a:p>
            <a:pPr>
              <a:lnSpc>
                <a:spcPct val="100000"/>
              </a:lnSpc>
              <a:spcBef>
                <a:spcPts val="1400"/>
              </a:spcBef>
            </a:pPr>
            <a:r>
              <a:rPr lang="tr-TR" sz="2200" dirty="0">
                <a:solidFill>
                  <a:schemeClr val="accent3">
                    <a:lumMod val="25000"/>
                  </a:schemeClr>
                </a:solidFill>
                <a:latin typeface="Abadi" panose="020B0604020104020204" pitchFamily="34" charset="0"/>
              </a:rPr>
              <a:t>Data </a:t>
            </a:r>
            <a:r>
              <a:rPr lang="tr-TR" sz="2200" dirty="0" err="1">
                <a:solidFill>
                  <a:schemeClr val="accent3">
                    <a:lumMod val="25000"/>
                  </a:schemeClr>
                </a:solidFill>
                <a:latin typeface="Abadi" panose="020B0604020104020204" pitchFamily="34" charset="0"/>
              </a:rPr>
              <a:t>was</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standardized</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and</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split</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into</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train</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and</a:t>
            </a:r>
            <a:r>
              <a:rPr lang="tr-TR" sz="2200" dirty="0">
                <a:solidFill>
                  <a:schemeClr val="accent3">
                    <a:lumMod val="25000"/>
                  </a:schemeClr>
                </a:solidFill>
                <a:latin typeface="Abadi" panose="020B0604020104020204" pitchFamily="34" charset="0"/>
              </a:rPr>
              <a:t> test </a:t>
            </a:r>
            <a:r>
              <a:rPr lang="tr-TR" sz="2200" dirty="0" err="1">
                <a:solidFill>
                  <a:schemeClr val="accent3">
                    <a:lumMod val="25000"/>
                  </a:schemeClr>
                </a:solidFill>
                <a:latin typeface="Abadi" panose="020B0604020104020204" pitchFamily="34" charset="0"/>
              </a:rPr>
              <a:t>sets</a:t>
            </a:r>
            <a:r>
              <a:rPr lang="tr-TR" sz="2200" dirty="0">
                <a:solidFill>
                  <a:schemeClr val="accent3">
                    <a:lumMod val="25000"/>
                  </a:schemeClr>
                </a:solidFill>
                <a:latin typeface="Abadi" panose="020B0604020104020204" pitchFamily="34" charset="0"/>
              </a:rPr>
              <a:t>. </a:t>
            </a:r>
          </a:p>
          <a:p>
            <a:pPr>
              <a:lnSpc>
                <a:spcPct val="100000"/>
              </a:lnSpc>
              <a:spcBef>
                <a:spcPts val="1400"/>
              </a:spcBef>
            </a:pPr>
            <a:r>
              <a:rPr lang="tr-TR" sz="2200" dirty="0" err="1">
                <a:solidFill>
                  <a:schemeClr val="accent3">
                    <a:lumMod val="25000"/>
                  </a:schemeClr>
                </a:solidFill>
                <a:latin typeface="Abadi" panose="020B0604020104020204" pitchFamily="34" charset="0"/>
              </a:rPr>
              <a:t>Logistic</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regression</a:t>
            </a:r>
            <a:r>
              <a:rPr lang="tr-TR" sz="2200" dirty="0">
                <a:solidFill>
                  <a:schemeClr val="accent3">
                    <a:lumMod val="25000"/>
                  </a:schemeClr>
                </a:solidFill>
                <a:latin typeface="Abadi" panose="020B0604020104020204" pitchFamily="34" charset="0"/>
              </a:rPr>
              <a:t>, SVM, </a:t>
            </a:r>
            <a:r>
              <a:rPr lang="tr-TR" sz="2200" dirty="0" err="1">
                <a:solidFill>
                  <a:schemeClr val="accent3">
                    <a:lumMod val="25000"/>
                  </a:schemeClr>
                </a:solidFill>
                <a:latin typeface="Abadi" panose="020B0604020104020204" pitchFamily="34" charset="0"/>
              </a:rPr>
              <a:t>decision</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tree</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and</a:t>
            </a:r>
            <a:r>
              <a:rPr lang="tr-TR" sz="2200" dirty="0">
                <a:solidFill>
                  <a:schemeClr val="accent3">
                    <a:lumMod val="25000"/>
                  </a:schemeClr>
                </a:solidFill>
                <a:latin typeface="Abadi" panose="020B0604020104020204" pitchFamily="34" charset="0"/>
              </a:rPr>
              <a:t> KNN </a:t>
            </a:r>
            <a:r>
              <a:rPr lang="tr-TR" sz="2200" dirty="0" err="1">
                <a:solidFill>
                  <a:schemeClr val="accent3">
                    <a:lumMod val="25000"/>
                  </a:schemeClr>
                </a:solidFill>
                <a:latin typeface="Abadi" panose="020B0604020104020204" pitchFamily="34" charset="0"/>
              </a:rPr>
              <a:t>models</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were</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trained</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using</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the</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train</a:t>
            </a:r>
            <a:r>
              <a:rPr lang="tr-TR" sz="2200" dirty="0">
                <a:solidFill>
                  <a:schemeClr val="accent3">
                    <a:lumMod val="25000"/>
                  </a:schemeClr>
                </a:solidFill>
                <a:latin typeface="Abadi" panose="020B0604020104020204" pitchFamily="34" charset="0"/>
              </a:rPr>
              <a:t> data </a:t>
            </a:r>
            <a:r>
              <a:rPr lang="tr-TR" sz="2200" dirty="0" err="1">
                <a:solidFill>
                  <a:schemeClr val="accent3">
                    <a:lumMod val="25000"/>
                  </a:schemeClr>
                </a:solidFill>
                <a:latin typeface="Abadi" panose="020B0604020104020204" pitchFamily="34" charset="0"/>
              </a:rPr>
              <a:t>while</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using</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GridSearch</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to</a:t>
            </a:r>
            <a:r>
              <a:rPr lang="tr-TR" sz="2200" dirty="0">
                <a:solidFill>
                  <a:schemeClr val="accent3">
                    <a:lumMod val="25000"/>
                  </a:schemeClr>
                </a:solidFill>
                <a:latin typeface="Abadi" panose="020B0604020104020204" pitchFamily="34" charset="0"/>
              </a:rPr>
              <a:t> optimize </a:t>
            </a:r>
            <a:r>
              <a:rPr lang="tr-TR" sz="2200" dirty="0" err="1">
                <a:solidFill>
                  <a:schemeClr val="accent3">
                    <a:lumMod val="25000"/>
                  </a:schemeClr>
                </a:solidFill>
                <a:latin typeface="Abadi" panose="020B0604020104020204" pitchFamily="34" charset="0"/>
              </a:rPr>
              <a:t>the</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hyperparameters</a:t>
            </a:r>
            <a:r>
              <a:rPr lang="tr-TR" sz="2200" dirty="0">
                <a:solidFill>
                  <a:schemeClr val="accent3">
                    <a:lumMod val="25000"/>
                  </a:schemeClr>
                </a:solidFill>
                <a:latin typeface="Abadi" panose="020B0604020104020204" pitchFamily="34" charset="0"/>
              </a:rPr>
              <a:t>. </a:t>
            </a:r>
          </a:p>
          <a:p>
            <a:pPr>
              <a:lnSpc>
                <a:spcPct val="100000"/>
              </a:lnSpc>
              <a:spcBef>
                <a:spcPts val="1400"/>
              </a:spcBef>
            </a:pPr>
            <a:r>
              <a:rPr lang="tr-TR" sz="2200" dirty="0">
                <a:solidFill>
                  <a:schemeClr val="accent3">
                    <a:lumMod val="25000"/>
                  </a:schemeClr>
                </a:solidFill>
                <a:latin typeface="Abadi" panose="020B0604020104020204" pitchFamily="34" charset="0"/>
              </a:rPr>
              <a:t>Model </a:t>
            </a:r>
            <a:r>
              <a:rPr lang="tr-TR" sz="2200" dirty="0" err="1">
                <a:solidFill>
                  <a:schemeClr val="accent3">
                    <a:lumMod val="25000"/>
                  </a:schemeClr>
                </a:solidFill>
                <a:latin typeface="Abadi" panose="020B0604020104020204" pitchFamily="34" charset="0"/>
              </a:rPr>
              <a:t>performance</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was</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assessed</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using</a:t>
            </a:r>
            <a:r>
              <a:rPr lang="tr-TR" sz="2200" dirty="0">
                <a:solidFill>
                  <a:schemeClr val="accent3">
                    <a:lumMod val="25000"/>
                  </a:schemeClr>
                </a:solidFill>
                <a:latin typeface="Abadi" panose="020B0604020104020204" pitchFamily="34" charset="0"/>
              </a:rPr>
              <a:t> test </a:t>
            </a:r>
            <a:r>
              <a:rPr lang="tr-TR" sz="2200" dirty="0" err="1">
                <a:solidFill>
                  <a:schemeClr val="accent3">
                    <a:lumMod val="25000"/>
                  </a:schemeClr>
                </a:solidFill>
                <a:latin typeface="Abadi" panose="020B0604020104020204" pitchFamily="34" charset="0"/>
              </a:rPr>
              <a:t>accuracy</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and</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confusion</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matrix</a:t>
            </a:r>
            <a:r>
              <a:rPr lang="tr-TR" sz="2200" dirty="0">
                <a:solidFill>
                  <a:schemeClr val="accent3">
                    <a:lumMod val="25000"/>
                  </a:schemeClr>
                </a:solidFill>
                <a:latin typeface="Abadi" panose="020B0604020104020204" pitchFamily="34" charset="0"/>
              </a:rPr>
              <a:t>.</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tr-TR" sz="2200" dirty="0" err="1">
                <a:solidFill>
                  <a:schemeClr val="accent3">
                    <a:lumMod val="25000"/>
                  </a:schemeClr>
                </a:solidFill>
                <a:latin typeface="Abadi" panose="020B0604020104020204" pitchFamily="34" charset="0"/>
              </a:rPr>
              <a:t>For</a:t>
            </a:r>
            <a:r>
              <a:rPr lang="tr-TR" sz="2200" dirty="0">
                <a:solidFill>
                  <a:schemeClr val="accent3">
                    <a:lumMod val="25000"/>
                  </a:schemeClr>
                </a:solidFill>
                <a:latin typeface="Abadi" panose="020B0604020104020204" pitchFamily="34" charset="0"/>
              </a:rPr>
              <a:t> reference: </a:t>
            </a:r>
            <a:r>
              <a:rPr lang="tr-TR" sz="2200" dirty="0">
                <a:solidFill>
                  <a:schemeClr val="accent3">
                    <a:lumMod val="25000"/>
                  </a:schemeClr>
                </a:solidFill>
                <a:latin typeface="Abadi" panose="020B0604020104020204" pitchFamily="34" charset="0"/>
                <a:hlinkClick r:id="rId4"/>
              </a:rPr>
              <a:t>Machine Learning </a:t>
            </a:r>
            <a:r>
              <a:rPr lang="tr-TR" sz="2200" dirty="0" err="1">
                <a:solidFill>
                  <a:schemeClr val="accent3">
                    <a:lumMod val="25000"/>
                  </a:schemeClr>
                </a:solidFill>
                <a:latin typeface="Abadi" panose="020B0604020104020204" pitchFamily="34" charset="0"/>
                <a:hlinkClick r:id="rId4"/>
              </a:rPr>
              <a:t>Predictions</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pic>
        <p:nvPicPr>
          <p:cNvPr id="6" name="Picture 5" descr="A diagram of a data flow&#10;&#10;Description automatically generated">
            <a:extLst>
              <a:ext uri="{FF2B5EF4-FFF2-40B4-BE49-F238E27FC236}">
                <a16:creationId xmlns:a16="http://schemas.microsoft.com/office/drawing/2014/main" id="{58941FB7-67AB-7AA1-4F9E-44E837841C7C}"/>
              </a:ext>
            </a:extLst>
          </p:cNvPr>
          <p:cNvPicPr>
            <a:picLocks noChangeAspect="1"/>
          </p:cNvPicPr>
          <p:nvPr/>
        </p:nvPicPr>
        <p:blipFill>
          <a:blip r:embed="rId5"/>
          <a:stretch>
            <a:fillRect/>
          </a:stretch>
        </p:blipFill>
        <p:spPr>
          <a:xfrm>
            <a:off x="6802985" y="1528672"/>
            <a:ext cx="5343500" cy="4493725"/>
          </a:xfrm>
          <a:prstGeom prst="rect">
            <a:avLst/>
          </a:prstGeom>
        </p:spPr>
      </p:pic>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902091" y="1365872"/>
            <a:ext cx="4452229"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A trend of increasing success with higher flight numbers was observed for each launch site(orange dots are successes)</a:t>
            </a: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 - EDA</a:t>
            </a:r>
            <a:endParaRPr lang="en-US" dirty="0">
              <a:solidFill>
                <a:srgbClr val="0B49CB"/>
              </a:solidFill>
            </a:endParaRPr>
          </a:p>
        </p:txBody>
      </p:sp>
      <p:pic>
        <p:nvPicPr>
          <p:cNvPr id="6" name="Picture 5">
            <a:extLst>
              <a:ext uri="{FF2B5EF4-FFF2-40B4-BE49-F238E27FC236}">
                <a16:creationId xmlns:a16="http://schemas.microsoft.com/office/drawing/2014/main" id="{48466692-BCF6-ACAD-AAF4-2E10BDD837D1}"/>
              </a:ext>
            </a:extLst>
          </p:cNvPr>
          <p:cNvPicPr>
            <a:picLocks noChangeAspect="1"/>
          </p:cNvPicPr>
          <p:nvPr/>
        </p:nvPicPr>
        <p:blipFill>
          <a:blip r:embed="rId4"/>
          <a:stretch>
            <a:fillRect/>
          </a:stretch>
        </p:blipFill>
        <p:spPr>
          <a:xfrm>
            <a:off x="1213999" y="2987535"/>
            <a:ext cx="3564252" cy="3227628"/>
          </a:xfrm>
          <a:prstGeom prst="rect">
            <a:avLst/>
          </a:prstGeom>
        </p:spPr>
      </p:pic>
      <p:pic>
        <p:nvPicPr>
          <p:cNvPr id="10" name="Picture 9">
            <a:extLst>
              <a:ext uri="{FF2B5EF4-FFF2-40B4-BE49-F238E27FC236}">
                <a16:creationId xmlns:a16="http://schemas.microsoft.com/office/drawing/2014/main" id="{A5D37C32-7DBF-CF2E-C566-7B91CA78D5BA}"/>
              </a:ext>
            </a:extLst>
          </p:cNvPr>
          <p:cNvPicPr>
            <a:picLocks noChangeAspect="1"/>
          </p:cNvPicPr>
          <p:nvPr/>
        </p:nvPicPr>
        <p:blipFill>
          <a:blip r:embed="rId5"/>
          <a:stretch>
            <a:fillRect/>
          </a:stretch>
        </p:blipFill>
        <p:spPr>
          <a:xfrm>
            <a:off x="6242897" y="2987535"/>
            <a:ext cx="4305332" cy="3400189"/>
          </a:xfrm>
          <a:prstGeom prst="rect">
            <a:avLst/>
          </a:prstGeom>
        </p:spPr>
      </p:pic>
      <p:sp>
        <p:nvSpPr>
          <p:cNvPr id="11" name="Content Placeholder 2">
            <a:extLst>
              <a:ext uri="{FF2B5EF4-FFF2-40B4-BE49-F238E27FC236}">
                <a16:creationId xmlns:a16="http://schemas.microsoft.com/office/drawing/2014/main" id="{3E2BEEB4-6541-82FD-6FAE-8C560D5D62FC}"/>
              </a:ext>
            </a:extLst>
          </p:cNvPr>
          <p:cNvSpPr txBox="1">
            <a:spLocks/>
          </p:cNvSpPr>
          <p:nvPr/>
        </p:nvSpPr>
        <p:spPr>
          <a:xfrm>
            <a:off x="6169448" y="1731879"/>
            <a:ext cx="4452229" cy="88964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Success rate has kept increasing since 2013</a:t>
            </a:r>
            <a:endParaRPr lang="en-US" sz="1800" dirty="0"/>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75537C-CA84-1446-933C-8E9D027F9201}" type="slidenum">
              <a:rPr kumimoji="0" lang="en-US" sz="1600" b="0" i="0" u="none" strike="noStrike" kern="1200" cap="none" spc="0" normalizeH="0" baseline="0" noProof="0" smtClean="0">
                <a:ln>
                  <a:noFill/>
                </a:ln>
                <a:solidFill>
                  <a:srgbClr val="1C7DDB"/>
                </a:solidFill>
                <a:effectLst/>
                <a:uLnTx/>
                <a:uFillTx/>
                <a:latin typeface="Abadi" panose="020B06040201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600" b="0" i="0" u="none" strike="noStrike" kern="1200" cap="none" spc="0" normalizeH="0" baseline="0" noProof="0">
              <a:ln>
                <a:noFill/>
              </a:ln>
              <a:solidFill>
                <a:srgbClr val="1C7DDB"/>
              </a:solidFill>
              <a:effectLst/>
              <a:uLnTx/>
              <a:uFillTx/>
              <a:latin typeface="Abadi" panose="020B0604020104020204" pitchFamily="34" charset="0"/>
              <a:ea typeface="+mn-ea"/>
              <a:cs typeface="+mn-cs"/>
            </a:endParaRPr>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0B49CB"/>
                </a:solidFill>
                <a:effectLst/>
                <a:uLnTx/>
                <a:uFillTx/>
                <a:latin typeface="Abadi"/>
              </a:rPr>
              <a:t>Results – Interactive Analytics </a:t>
            </a:r>
            <a:endParaRPr kumimoji="0" lang="en-US" sz="4000" b="0" i="0" u="none" strike="noStrike" kern="1200" cap="none" spc="0" normalizeH="0" baseline="0" noProof="0" dirty="0">
              <a:ln>
                <a:noFill/>
              </a:ln>
              <a:solidFill>
                <a:srgbClr val="0B49CB"/>
              </a:solidFill>
              <a:effectLst/>
              <a:uLnTx/>
              <a:uFillTx/>
              <a:latin typeface="IBM Plex Mono SemiBold" panose="020B0709050203000203" pitchFamily="49" charset="0"/>
            </a:endParaRPr>
          </a:p>
        </p:txBody>
      </p:sp>
      <p:pic>
        <p:nvPicPr>
          <p:cNvPr id="10" name="Picture 9">
            <a:extLst>
              <a:ext uri="{FF2B5EF4-FFF2-40B4-BE49-F238E27FC236}">
                <a16:creationId xmlns:a16="http://schemas.microsoft.com/office/drawing/2014/main" id="{3B5BD3D0-DA3D-00C7-6EB5-D22D6B550F9A}"/>
              </a:ext>
            </a:extLst>
          </p:cNvPr>
          <p:cNvPicPr>
            <a:picLocks noChangeAspect="1"/>
          </p:cNvPicPr>
          <p:nvPr/>
        </p:nvPicPr>
        <p:blipFill>
          <a:blip r:embed="rId4"/>
          <a:stretch>
            <a:fillRect/>
          </a:stretch>
        </p:blipFill>
        <p:spPr>
          <a:xfrm>
            <a:off x="830970" y="1355179"/>
            <a:ext cx="10530060" cy="4964171"/>
          </a:xfrm>
          <a:prstGeom prst="rect">
            <a:avLst/>
          </a:prstGeom>
        </p:spPr>
      </p:pic>
    </p:spTree>
    <p:extLst>
      <p:ext uri="{BB962C8B-B14F-4D97-AF65-F5344CB8AC3E}">
        <p14:creationId xmlns:p14="http://schemas.microsoft.com/office/powerpoint/2010/main" val="3561832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994879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100000"/>
              </a:lnSpc>
              <a:spcBef>
                <a:spcPts val="1400"/>
              </a:spcBef>
              <a:spcAft>
                <a:spcPts val="0"/>
              </a:spcAft>
              <a:buClrTx/>
              <a:buSzTx/>
              <a:buFont typeface="Arial"/>
              <a:buChar char="•"/>
              <a:tabLst/>
              <a:defRPr/>
            </a:pPr>
            <a:r>
              <a:rPr lang="tr-TR" sz="2200" dirty="0" err="1">
                <a:solidFill>
                  <a:schemeClr val="accent3">
                    <a:lumMod val="25000"/>
                  </a:schemeClr>
                </a:solidFill>
                <a:latin typeface="Abadi" panose="020B0604020104020204" pitchFamily="34" charset="0"/>
              </a:rPr>
              <a:t>Logistic</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regression</a:t>
            </a:r>
            <a:r>
              <a:rPr lang="tr-TR" sz="2200" dirty="0">
                <a:solidFill>
                  <a:schemeClr val="accent3">
                    <a:lumMod val="25000"/>
                  </a:schemeClr>
                </a:solidFill>
                <a:latin typeface="Abadi" panose="020B0604020104020204" pitchFamily="34" charset="0"/>
              </a:rPr>
              <a:t>, SVM, </a:t>
            </a:r>
            <a:r>
              <a:rPr lang="tr-TR" sz="2200" dirty="0" err="1">
                <a:solidFill>
                  <a:schemeClr val="accent3">
                    <a:lumMod val="25000"/>
                  </a:schemeClr>
                </a:solidFill>
                <a:latin typeface="Abadi" panose="020B0604020104020204" pitchFamily="34" charset="0"/>
              </a:rPr>
              <a:t>decision</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tree</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and</a:t>
            </a:r>
            <a:r>
              <a:rPr lang="tr-TR" sz="2200" dirty="0">
                <a:solidFill>
                  <a:schemeClr val="accent3">
                    <a:lumMod val="25000"/>
                  </a:schemeClr>
                </a:solidFill>
                <a:latin typeface="Abadi" panose="020B0604020104020204" pitchFamily="34" charset="0"/>
              </a:rPr>
              <a:t> KNN </a:t>
            </a:r>
            <a:r>
              <a:rPr lang="tr-TR" sz="2200" dirty="0" err="1">
                <a:solidFill>
                  <a:schemeClr val="accent3">
                    <a:lumMod val="25000"/>
                  </a:schemeClr>
                </a:solidFill>
                <a:latin typeface="Abadi" panose="020B0604020104020204" pitchFamily="34" charset="0"/>
              </a:rPr>
              <a:t>models</a:t>
            </a:r>
            <a:r>
              <a:rPr lang="en-US" sz="2200" dirty="0">
                <a:solidFill>
                  <a:schemeClr val="accent3">
                    <a:lumMod val="25000"/>
                  </a:schemeClr>
                </a:solidFill>
                <a:latin typeface="Abadi" panose="020B0604020104020204" pitchFamily="34" charset="0"/>
              </a:rPr>
              <a:t> were trained and tuned to achieve good accuracy on the test data. Some confusion matrices gained as a result are:</a:t>
            </a:r>
            <a:endParaRPr kumimoji="0" lang="en-US" sz="1800" b="0" i="0" u="none" strike="noStrike" kern="1200" cap="none" spc="0" normalizeH="0" baseline="0" noProof="0" dirty="0">
              <a:ln>
                <a:noFill/>
              </a:ln>
              <a:solidFill>
                <a:srgbClr val="0070C0"/>
              </a:solidFill>
              <a:effectLst/>
              <a:uLnTx/>
              <a:uFillTx/>
              <a:latin typeface="IBM Plex Mono Text" panose="020B0509050203000203" pitchFamily="49" charset="0"/>
              <a:ea typeface="+mn-ea"/>
              <a:cs typeface="+mn-cs"/>
            </a:endParaRPr>
          </a:p>
          <a:p>
            <a:pPr marL="457200" marR="0" lvl="1" indent="0" algn="l" defTabSz="914400" rtl="0" eaLnBrk="1" fontAlgn="auto" latinLnBrk="0" hangingPunct="1">
              <a:lnSpc>
                <a:spcPct val="90000"/>
              </a:lnSpc>
              <a:spcBef>
                <a:spcPts val="500"/>
              </a:spcBef>
              <a:spcAft>
                <a:spcPts val="0"/>
              </a:spcAft>
              <a:buClrTx/>
              <a:buSzTx/>
              <a:buFont typeface="Arial"/>
              <a:buNone/>
              <a:tabLst/>
              <a:defRPr/>
            </a:pPr>
            <a:endParaRPr kumimoji="0" lang="en-US" sz="1800" b="0" i="0" u="none" strike="noStrike" kern="1200" cap="none" spc="0" normalizeH="0" baseline="0" noProof="0" dirty="0">
              <a:ln>
                <a:noFill/>
              </a:ln>
              <a:solidFill>
                <a:srgbClr val="0070C0"/>
              </a:solidFill>
              <a:effectLst/>
              <a:uLnTx/>
              <a:uFillTx/>
              <a:latin typeface="IBM Plex Mono Text" panose="020B0509050203000203" pitchFamily="49" charset="0"/>
              <a:ea typeface="+mn-ea"/>
              <a:cs typeface="+mn-cs"/>
            </a:endParaRPr>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75537C-CA84-1446-933C-8E9D027F9201}" type="slidenum">
              <a:rPr kumimoji="0" lang="en-US" sz="1600" b="0" i="0" u="none" strike="noStrike" kern="1200" cap="none" spc="0" normalizeH="0" baseline="0" noProof="0" smtClean="0">
                <a:ln>
                  <a:noFill/>
                </a:ln>
                <a:solidFill>
                  <a:srgbClr val="1C7DDB"/>
                </a:solidFill>
                <a:effectLst/>
                <a:uLnTx/>
                <a:uFillTx/>
                <a:latin typeface="Abadi" panose="020B06040201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600" b="0" i="0" u="none" strike="noStrike" kern="1200" cap="none" spc="0" normalizeH="0" baseline="0" noProof="0">
              <a:ln>
                <a:noFill/>
              </a:ln>
              <a:solidFill>
                <a:srgbClr val="1C7DDB"/>
              </a:solidFill>
              <a:effectLst/>
              <a:uLnTx/>
              <a:uFillTx/>
              <a:latin typeface="Abadi" panose="020B0604020104020204" pitchFamily="34" charset="0"/>
              <a:ea typeface="+mn-ea"/>
              <a:cs typeface="+mn-cs"/>
            </a:endParaRPr>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0B49CB"/>
                </a:solidFill>
                <a:effectLst/>
                <a:uLnTx/>
                <a:uFillTx/>
                <a:latin typeface="Abadi"/>
              </a:rPr>
              <a:t>Results – Predictive Analysis</a:t>
            </a:r>
            <a:endParaRPr kumimoji="0" lang="en-US" sz="4000" b="0" i="0" u="none" strike="noStrike" kern="1200" cap="none" spc="0" normalizeH="0" baseline="0" noProof="0" dirty="0">
              <a:ln>
                <a:noFill/>
              </a:ln>
              <a:solidFill>
                <a:srgbClr val="0B49CB"/>
              </a:solidFill>
              <a:effectLst/>
              <a:uLnTx/>
              <a:uFillTx/>
              <a:latin typeface="IBM Plex Mono SemiBold" panose="020B0709050203000203" pitchFamily="49" charset="0"/>
            </a:endParaRPr>
          </a:p>
        </p:txBody>
      </p:sp>
      <p:pic>
        <p:nvPicPr>
          <p:cNvPr id="3" name="Picture 2">
            <a:extLst>
              <a:ext uri="{FF2B5EF4-FFF2-40B4-BE49-F238E27FC236}">
                <a16:creationId xmlns:a16="http://schemas.microsoft.com/office/drawing/2014/main" id="{DDDF93E8-18CD-48FA-FCF9-36F726161E15}"/>
              </a:ext>
            </a:extLst>
          </p:cNvPr>
          <p:cNvPicPr>
            <a:picLocks noChangeAspect="1"/>
          </p:cNvPicPr>
          <p:nvPr/>
        </p:nvPicPr>
        <p:blipFill>
          <a:blip r:embed="rId4"/>
          <a:stretch>
            <a:fillRect/>
          </a:stretch>
        </p:blipFill>
        <p:spPr>
          <a:xfrm>
            <a:off x="1145932" y="2958224"/>
            <a:ext cx="3806432" cy="3267786"/>
          </a:xfrm>
          <a:prstGeom prst="rect">
            <a:avLst/>
          </a:prstGeom>
        </p:spPr>
      </p:pic>
      <p:pic>
        <p:nvPicPr>
          <p:cNvPr id="6" name="Picture 5">
            <a:extLst>
              <a:ext uri="{FF2B5EF4-FFF2-40B4-BE49-F238E27FC236}">
                <a16:creationId xmlns:a16="http://schemas.microsoft.com/office/drawing/2014/main" id="{6E97A6A7-775F-997D-E69A-EB978EB7C745}"/>
              </a:ext>
            </a:extLst>
          </p:cNvPr>
          <p:cNvPicPr>
            <a:picLocks noChangeAspect="1"/>
          </p:cNvPicPr>
          <p:nvPr/>
        </p:nvPicPr>
        <p:blipFill>
          <a:blip r:embed="rId5"/>
          <a:stretch>
            <a:fillRect/>
          </a:stretch>
        </p:blipFill>
        <p:spPr>
          <a:xfrm>
            <a:off x="6096000" y="2958224"/>
            <a:ext cx="3806432" cy="3267786"/>
          </a:xfrm>
          <a:prstGeom prst="rect">
            <a:avLst/>
          </a:prstGeom>
        </p:spPr>
      </p:pic>
    </p:spTree>
    <p:extLst>
      <p:ext uri="{BB962C8B-B14F-4D97-AF65-F5344CB8AC3E}">
        <p14:creationId xmlns:p14="http://schemas.microsoft.com/office/powerpoint/2010/main" val="454597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997053" y="1899125"/>
            <a:ext cx="3932238"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For various launch sites, there was a clear affect of the number of flights on the outcome of mission success.</a:t>
            </a:r>
          </a:p>
          <a:p>
            <a:pPr>
              <a:lnSpc>
                <a:spcPct val="100000"/>
              </a:lnSpc>
              <a:spcBef>
                <a:spcPts val="1400"/>
              </a:spcBef>
            </a:pPr>
            <a:r>
              <a:rPr lang="en-US" sz="2200" dirty="0">
                <a:solidFill>
                  <a:schemeClr val="accent3">
                    <a:lumMod val="25000"/>
                  </a:schemeClr>
                </a:solidFill>
                <a:latin typeface="Abadi" panose="020B0604020104020204" pitchFamily="34" charset="0"/>
              </a:rPr>
              <a:t>In general, a trend of increasing success with increasing flight numbers were observed.</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3BF3114A-5827-3A90-11DA-24D5C0B37FEC}"/>
              </a:ext>
            </a:extLst>
          </p:cNvPr>
          <p:cNvPicPr>
            <a:picLocks noChangeAspect="1"/>
          </p:cNvPicPr>
          <p:nvPr/>
        </p:nvPicPr>
        <p:blipFill>
          <a:blip r:embed="rId3"/>
          <a:stretch>
            <a:fillRect/>
          </a:stretch>
        </p:blipFill>
        <p:spPr>
          <a:xfrm>
            <a:off x="6096000" y="1476056"/>
            <a:ext cx="5143500" cy="4657725"/>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payload mass’ effect was not so clear on the mission outcome, at least for the three launch sites in the graph.</a:t>
            </a:r>
          </a:p>
          <a:p>
            <a:pPr>
              <a:lnSpc>
                <a:spcPct val="100000"/>
              </a:lnSpc>
              <a:spcBef>
                <a:spcPts val="1400"/>
              </a:spcBef>
            </a:pPr>
            <a:r>
              <a:rPr lang="en-US" sz="2200" dirty="0">
                <a:solidFill>
                  <a:schemeClr val="accent3">
                    <a:lumMod val="25000"/>
                  </a:schemeClr>
                </a:solidFill>
                <a:latin typeface="Abadi" panose="020B0604020104020204" pitchFamily="34" charset="0"/>
              </a:rPr>
              <a:t>Especially for KSC LC 39A and CCAFS SLC 40, there were many successes with both low and high payload mass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a:extLst>
              <a:ext uri="{FF2B5EF4-FFF2-40B4-BE49-F238E27FC236}">
                <a16:creationId xmlns:a16="http://schemas.microsoft.com/office/drawing/2014/main" id="{A2180BA8-D63D-6DCE-D90B-8CEA14572392}"/>
              </a:ext>
            </a:extLst>
          </p:cNvPr>
          <p:cNvPicPr>
            <a:picLocks noChangeAspect="1"/>
          </p:cNvPicPr>
          <p:nvPr/>
        </p:nvPicPr>
        <p:blipFill>
          <a:blip r:embed="rId4"/>
          <a:stretch>
            <a:fillRect/>
          </a:stretch>
        </p:blipFill>
        <p:spPr>
          <a:xfrm>
            <a:off x="6096000" y="1476057"/>
            <a:ext cx="5143500" cy="465772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82114"/>
            <a:ext cx="3932238"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orbit SO had no success for some reason.</a:t>
            </a:r>
          </a:p>
          <a:p>
            <a:pPr>
              <a:lnSpc>
                <a:spcPct val="100000"/>
              </a:lnSpc>
              <a:spcBef>
                <a:spcPts val="1400"/>
              </a:spcBef>
            </a:pPr>
            <a:r>
              <a:rPr lang="en-US" sz="2200" dirty="0">
                <a:solidFill>
                  <a:schemeClr val="accent3">
                    <a:lumMod val="25000"/>
                  </a:schemeClr>
                </a:solidFill>
                <a:latin typeface="Abadi" panose="020B0604020104020204" pitchFamily="34" charset="0"/>
              </a:rPr>
              <a:t>Some orbits, GTO, ISS, LEO, MEO, and PO had non-adequate success rate, between 50 and 70 percent.</a:t>
            </a:r>
          </a:p>
          <a:p>
            <a:pPr>
              <a:lnSpc>
                <a:spcPct val="100000"/>
              </a:lnSpc>
              <a:spcBef>
                <a:spcPts val="1400"/>
              </a:spcBef>
            </a:pPr>
            <a:r>
              <a:rPr lang="en-US" sz="2200" dirty="0">
                <a:solidFill>
                  <a:schemeClr val="accent3">
                    <a:lumMod val="25000"/>
                  </a:schemeClr>
                </a:solidFill>
                <a:latin typeface="Abadi" panose="020B0604020104020204" pitchFamily="34" charset="0"/>
              </a:rPr>
              <a:t>Other orbits like ES-L1, GEO, HEO, SSO, VLEO showed good success rates between 80 and 100 percent</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a:extLst>
              <a:ext uri="{FF2B5EF4-FFF2-40B4-BE49-F238E27FC236}">
                <a16:creationId xmlns:a16="http://schemas.microsoft.com/office/drawing/2014/main" id="{79BAA012-F9CE-FD93-2EB2-A7080E5BBC0C}"/>
              </a:ext>
            </a:extLst>
          </p:cNvPr>
          <p:cNvPicPr>
            <a:picLocks noChangeAspect="1"/>
          </p:cNvPicPr>
          <p:nvPr/>
        </p:nvPicPr>
        <p:blipFill>
          <a:blip r:embed="rId3"/>
          <a:stretch>
            <a:fillRect/>
          </a:stretch>
        </p:blipFill>
        <p:spPr>
          <a:xfrm>
            <a:off x="6096000" y="1510297"/>
            <a:ext cx="5400675" cy="4352925"/>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3932238"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A general trend of increasing success with increasing flight number was observed among most of the Orbit types.</a:t>
            </a:r>
          </a:p>
          <a:p>
            <a:pPr>
              <a:lnSpc>
                <a:spcPct val="100000"/>
              </a:lnSpc>
              <a:spcBef>
                <a:spcPts val="1400"/>
              </a:spcBef>
            </a:pPr>
            <a:r>
              <a:rPr lang="en-US" sz="2200" dirty="0">
                <a:solidFill>
                  <a:schemeClr val="accent3">
                    <a:lumMod val="25000"/>
                  </a:schemeClr>
                </a:solidFill>
                <a:latin typeface="Abadi" panose="020B0604020104020204" pitchFamily="34" charset="0"/>
              </a:rPr>
              <a:t>Some orbits had a small amount of data and cannot said to have a relation with the flight number.</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505B2027-6F03-7D87-4151-6B97CBC7C1F8}"/>
              </a:ext>
            </a:extLst>
          </p:cNvPr>
          <p:cNvPicPr>
            <a:picLocks noChangeAspect="1"/>
          </p:cNvPicPr>
          <p:nvPr/>
        </p:nvPicPr>
        <p:blipFill>
          <a:blip r:embed="rId4"/>
          <a:stretch>
            <a:fillRect/>
          </a:stretch>
        </p:blipFill>
        <p:spPr>
          <a:xfrm>
            <a:off x="6096000" y="1499236"/>
            <a:ext cx="5562600" cy="4114800"/>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8D042BD6-DAFD-9ABD-10A4-C466411B721A}"/>
              </a:ext>
            </a:extLst>
          </p:cNvPr>
          <p:cNvPicPr>
            <a:picLocks noChangeAspect="1"/>
          </p:cNvPicPr>
          <p:nvPr/>
        </p:nvPicPr>
        <p:blipFill>
          <a:blip r:embed="rId3"/>
          <a:stretch>
            <a:fillRect/>
          </a:stretch>
        </p:blipFill>
        <p:spPr>
          <a:xfrm>
            <a:off x="6096000" y="1499236"/>
            <a:ext cx="5667375" cy="4114800"/>
          </a:xfrm>
          <a:prstGeom prst="rect">
            <a:avLst/>
          </a:prstGeom>
        </p:spPr>
      </p:pic>
      <p:sp>
        <p:nvSpPr>
          <p:cNvPr id="8" name="Content Placeholder 2">
            <a:extLst>
              <a:ext uri="{FF2B5EF4-FFF2-40B4-BE49-F238E27FC236}">
                <a16:creationId xmlns:a16="http://schemas.microsoft.com/office/drawing/2014/main" id="{45A45ADE-A0B7-A25B-58A0-8DE21EE7D156}"/>
              </a:ext>
            </a:extLst>
          </p:cNvPr>
          <p:cNvSpPr txBox="1">
            <a:spLocks/>
          </p:cNvSpPr>
          <p:nvPr/>
        </p:nvSpPr>
        <p:spPr>
          <a:xfrm>
            <a:off x="770011" y="2069756"/>
            <a:ext cx="3932238" cy="381158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A general trend of increasing success with increasing payload mass was observed among most of the Orbit types.</a:t>
            </a:r>
          </a:p>
          <a:p>
            <a:pPr>
              <a:lnSpc>
                <a:spcPct val="100000"/>
              </a:lnSpc>
              <a:spcBef>
                <a:spcPts val="1400"/>
              </a:spcBef>
            </a:pPr>
            <a:r>
              <a:rPr lang="en-US" sz="2200" dirty="0">
                <a:solidFill>
                  <a:schemeClr val="accent3">
                    <a:lumMod val="25000"/>
                  </a:schemeClr>
                </a:solidFill>
                <a:latin typeface="Abadi" panose="020B0604020104020204" pitchFamily="34" charset="0"/>
              </a:rPr>
              <a:t>Some orbits had a small amount of data and cannot said to have a relation with the payload mass.</a:t>
            </a:r>
          </a:p>
        </p:txBody>
      </p:sp>
    </p:spTree>
    <p:extLst>
      <p:ext uri="{BB962C8B-B14F-4D97-AF65-F5344CB8AC3E}">
        <p14:creationId xmlns:p14="http://schemas.microsoft.com/office/powerpoint/2010/main" val="31453405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Success rate has increased along the years with increasing flight numbers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020726F1-67E4-CD35-C80E-C04FCCC9EEDB}"/>
              </a:ext>
            </a:extLst>
          </p:cNvPr>
          <p:cNvPicPr>
            <a:picLocks noChangeAspect="1"/>
          </p:cNvPicPr>
          <p:nvPr/>
        </p:nvPicPr>
        <p:blipFill>
          <a:blip r:embed="rId3"/>
          <a:stretch>
            <a:fillRect/>
          </a:stretch>
        </p:blipFill>
        <p:spPr>
          <a:xfrm>
            <a:off x="6247797" y="1499236"/>
            <a:ext cx="5210175" cy="4114800"/>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Names of the unique launch sites in the dataset </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were queried.</a:t>
            </a:r>
          </a:p>
          <a:p>
            <a:pPr>
              <a:lnSpc>
                <a:spcPct val="100000"/>
              </a:lnSpc>
              <a:spcBef>
                <a:spcPts val="1400"/>
              </a:spcBef>
            </a:pPr>
            <a:r>
              <a:rPr lang="en-US" sz="2200" dirty="0">
                <a:solidFill>
                  <a:schemeClr val="accent3">
                    <a:lumMod val="25000"/>
                  </a:schemeClr>
                </a:solidFill>
                <a:latin typeface="Abadi" panose="020B0604020104020204" pitchFamily="34" charset="0"/>
              </a:rPr>
              <a:t>There were 4 unique sites home to rocket launches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8" name="Picture 7">
            <a:extLst>
              <a:ext uri="{FF2B5EF4-FFF2-40B4-BE49-F238E27FC236}">
                <a16:creationId xmlns:a16="http://schemas.microsoft.com/office/drawing/2014/main" id="{F184B57E-B383-C68B-1599-CA0EF14D8C2E}"/>
              </a:ext>
            </a:extLst>
          </p:cNvPr>
          <p:cNvPicPr>
            <a:picLocks noChangeAspect="1"/>
          </p:cNvPicPr>
          <p:nvPr/>
        </p:nvPicPr>
        <p:blipFill>
          <a:blip r:embed="rId3"/>
          <a:stretch>
            <a:fillRect/>
          </a:stretch>
        </p:blipFill>
        <p:spPr>
          <a:xfrm>
            <a:off x="7682069" y="1825625"/>
            <a:ext cx="2065406" cy="2767242"/>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5 records where launch sites begin with `CCA` were queried.</a:t>
            </a:r>
          </a:p>
          <a:p>
            <a:pPr>
              <a:lnSpc>
                <a:spcPct val="100000"/>
              </a:lnSpc>
              <a:spcBef>
                <a:spcPts val="1400"/>
              </a:spcBef>
            </a:pPr>
            <a:r>
              <a:rPr lang="en-US" sz="2200" dirty="0">
                <a:solidFill>
                  <a:schemeClr val="accent3">
                    <a:lumMod val="25000"/>
                  </a:schemeClr>
                </a:solidFill>
                <a:latin typeface="Abadi" panose="020B0604020104020204" pitchFamily="34" charset="0"/>
              </a:rPr>
              <a:t>No ordering was done.</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AD6A30CF-157F-2743-589A-489F47021B46}"/>
              </a:ext>
            </a:extLst>
          </p:cNvPr>
          <p:cNvPicPr>
            <a:picLocks noChangeAspect="1"/>
          </p:cNvPicPr>
          <p:nvPr/>
        </p:nvPicPr>
        <p:blipFill>
          <a:blip r:embed="rId3"/>
          <a:stretch>
            <a:fillRect/>
          </a:stretch>
        </p:blipFill>
        <p:spPr>
          <a:xfrm>
            <a:off x="0" y="3040229"/>
            <a:ext cx="12192000" cy="1481191"/>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Total payload carried by boosters from NASA were calculated.</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441F6427-9157-CD7C-88CA-4760D186D645}"/>
              </a:ext>
            </a:extLst>
          </p:cNvPr>
          <p:cNvPicPr>
            <a:picLocks noChangeAspect="1"/>
          </p:cNvPicPr>
          <p:nvPr/>
        </p:nvPicPr>
        <p:blipFill>
          <a:blip r:embed="rId3"/>
          <a:stretch>
            <a:fillRect/>
          </a:stretch>
        </p:blipFill>
        <p:spPr>
          <a:xfrm>
            <a:off x="4360936" y="2953984"/>
            <a:ext cx="3333750" cy="950032"/>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average payload mass carried by booster version F9 v1.1 was calculated.</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F1E388F6-6AEA-59BC-7500-4EA6D08A45E0}"/>
              </a:ext>
            </a:extLst>
          </p:cNvPr>
          <p:cNvPicPr>
            <a:picLocks noChangeAspect="1"/>
          </p:cNvPicPr>
          <p:nvPr/>
        </p:nvPicPr>
        <p:blipFill>
          <a:blip r:embed="rId3"/>
          <a:stretch>
            <a:fillRect/>
          </a:stretch>
        </p:blipFill>
        <p:spPr>
          <a:xfrm>
            <a:off x="4450655" y="2970036"/>
            <a:ext cx="3290689" cy="917928"/>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26815" y="1696720"/>
            <a:ext cx="10358796" cy="4409440"/>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Data collection was done on SpaceX data with the help of SpaceX API and Wikipedia scraping. Exploratory Data Analysis was done to get an initial understanding of the data with scatter plots, bar and line charts. </a:t>
            </a:r>
          </a:p>
          <a:p>
            <a:pPr>
              <a:lnSpc>
                <a:spcPct val="100000"/>
              </a:lnSpc>
              <a:spcBef>
                <a:spcPts val="1400"/>
              </a:spcBef>
            </a:pPr>
            <a:r>
              <a:rPr lang="en-US" sz="2200" dirty="0">
                <a:solidFill>
                  <a:schemeClr val="accent3">
                    <a:lumMod val="25000"/>
                  </a:schemeClr>
                </a:solidFill>
                <a:latin typeface="Abadi" panose="020B0604020104020204" pitchFamily="34" charset="0"/>
              </a:rPr>
              <a:t>An interactive map and dashboard was created with Folium and </a:t>
            </a:r>
            <a:r>
              <a:rPr lang="en-US" sz="2200" dirty="0" err="1">
                <a:solidFill>
                  <a:schemeClr val="accent3">
                    <a:lumMod val="25000"/>
                  </a:schemeClr>
                </a:solidFill>
                <a:latin typeface="Abadi" panose="020B0604020104020204" pitchFamily="34" charset="0"/>
              </a:rPr>
              <a:t>Plotly</a:t>
            </a:r>
            <a:r>
              <a:rPr lang="en-US" sz="2200" dirty="0">
                <a:solidFill>
                  <a:schemeClr val="accent3">
                    <a:lumMod val="25000"/>
                  </a:schemeClr>
                </a:solidFill>
                <a:latin typeface="Abadi" panose="020B0604020104020204" pitchFamily="34" charset="0"/>
              </a:rPr>
              <a:t> Dash. Lastly, predictive analysis was done with the help of various machine learning models for the classification of launch outcomes given the other data.</a:t>
            </a:r>
          </a:p>
          <a:p>
            <a:pPr>
              <a:lnSpc>
                <a:spcPct val="100000"/>
              </a:lnSpc>
              <a:spcBef>
                <a:spcPts val="1400"/>
              </a:spcBef>
            </a:pPr>
            <a:r>
              <a:rPr lang="en-US" sz="2200" dirty="0">
                <a:solidFill>
                  <a:schemeClr val="accent3">
                    <a:lumMod val="25000"/>
                  </a:schemeClr>
                </a:solidFill>
                <a:latin typeface="Abadi" panose="020B0604020104020204" pitchFamily="34" charset="0"/>
              </a:rPr>
              <a:t>The models performed with high accuracy on the test set, supplemented by the optimization of hyperparameters and the understanding of the data from the data science methodology</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date of the first successful landing outcome on ground pad were found.</a:t>
            </a:r>
            <a:endParaRPr lang="en-US" dirty="0">
              <a:solidFill>
                <a:schemeClr val="accent3">
                  <a:lumMod val="25000"/>
                </a:schemeClr>
              </a:solidFill>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E214F572-4879-BA1A-D79C-4BB187BE03C5}"/>
              </a:ext>
            </a:extLst>
          </p:cNvPr>
          <p:cNvPicPr>
            <a:picLocks noChangeAspect="1"/>
          </p:cNvPicPr>
          <p:nvPr/>
        </p:nvPicPr>
        <p:blipFill>
          <a:blip r:embed="rId3"/>
          <a:stretch>
            <a:fillRect/>
          </a:stretch>
        </p:blipFill>
        <p:spPr>
          <a:xfrm>
            <a:off x="5370325" y="2959446"/>
            <a:ext cx="1451349" cy="939108"/>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names of boosters which have successfully landed on drone ship and had payload mass greater than 4000 but less than 6000 were listed.</a:t>
            </a: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7" name="Picture 6">
            <a:extLst>
              <a:ext uri="{FF2B5EF4-FFF2-40B4-BE49-F238E27FC236}">
                <a16:creationId xmlns:a16="http://schemas.microsoft.com/office/drawing/2014/main" id="{5F984306-90E7-723C-D5E0-56C5434934E5}"/>
              </a:ext>
            </a:extLst>
          </p:cNvPr>
          <p:cNvPicPr>
            <a:picLocks noChangeAspect="1"/>
          </p:cNvPicPr>
          <p:nvPr/>
        </p:nvPicPr>
        <p:blipFill>
          <a:blip r:embed="rId3"/>
          <a:stretch>
            <a:fillRect/>
          </a:stretch>
        </p:blipFill>
        <p:spPr>
          <a:xfrm>
            <a:off x="4488209" y="2522470"/>
            <a:ext cx="1454343" cy="3862355"/>
          </a:xfrm>
          <a:prstGeom prst="rect">
            <a:avLst/>
          </a:prstGeom>
        </p:spPr>
      </p:pic>
      <p:pic>
        <p:nvPicPr>
          <p:cNvPr id="10" name="Picture 9">
            <a:extLst>
              <a:ext uri="{FF2B5EF4-FFF2-40B4-BE49-F238E27FC236}">
                <a16:creationId xmlns:a16="http://schemas.microsoft.com/office/drawing/2014/main" id="{71B9151F-53AF-A92E-6F81-436FC6F3C151}"/>
              </a:ext>
            </a:extLst>
          </p:cNvPr>
          <p:cNvPicPr>
            <a:picLocks noChangeAspect="1"/>
          </p:cNvPicPr>
          <p:nvPr/>
        </p:nvPicPr>
        <p:blipFill>
          <a:blip r:embed="rId4"/>
          <a:stretch>
            <a:fillRect/>
          </a:stretch>
        </p:blipFill>
        <p:spPr>
          <a:xfrm>
            <a:off x="5942552" y="2517489"/>
            <a:ext cx="1219898" cy="3867336"/>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total number of successful and failure mission outcomes were calculated.</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D1063939-D6E4-734A-E45F-208DFDF4BEA7}"/>
              </a:ext>
            </a:extLst>
          </p:cNvPr>
          <p:cNvPicPr>
            <a:picLocks noChangeAspect="1"/>
          </p:cNvPicPr>
          <p:nvPr/>
        </p:nvPicPr>
        <p:blipFill>
          <a:blip r:embed="rId3"/>
          <a:stretch>
            <a:fillRect/>
          </a:stretch>
        </p:blipFill>
        <p:spPr>
          <a:xfrm>
            <a:off x="4223817" y="2433750"/>
            <a:ext cx="3744366" cy="1990499"/>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names of the booster which have carried the maximum payload mass were listed.</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0F649678-EA30-4C9C-4D69-59056AA4B2F7}"/>
              </a:ext>
            </a:extLst>
          </p:cNvPr>
          <p:cNvPicPr>
            <a:picLocks noChangeAspect="1"/>
          </p:cNvPicPr>
          <p:nvPr/>
        </p:nvPicPr>
        <p:blipFill>
          <a:blip r:embed="rId3"/>
          <a:stretch>
            <a:fillRect/>
          </a:stretch>
        </p:blipFill>
        <p:spPr>
          <a:xfrm>
            <a:off x="5392538" y="2182184"/>
            <a:ext cx="1406923" cy="4245027"/>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34</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failed landing outcomes in drone ship, their booster versions, and launch site names for in year 2015 were listed.</a:t>
            </a: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8" name="Picture 7">
            <a:extLst>
              <a:ext uri="{FF2B5EF4-FFF2-40B4-BE49-F238E27FC236}">
                <a16:creationId xmlns:a16="http://schemas.microsoft.com/office/drawing/2014/main" id="{82B09B93-7A70-9FDC-79C5-4570FC57122E}"/>
              </a:ext>
            </a:extLst>
          </p:cNvPr>
          <p:cNvPicPr>
            <a:picLocks noChangeAspect="1"/>
          </p:cNvPicPr>
          <p:nvPr/>
        </p:nvPicPr>
        <p:blipFill>
          <a:blip r:embed="rId3"/>
          <a:stretch>
            <a:fillRect/>
          </a:stretch>
        </p:blipFill>
        <p:spPr>
          <a:xfrm>
            <a:off x="3059626" y="2767838"/>
            <a:ext cx="5936370" cy="2616962"/>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35</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The count of landing outcomes (such as Failure (drone ship) or Success (ground pad)) between the date 2010-06-04 and 2017-03-20, were ranked in descending order.</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74834928-CB35-5D3D-4742-D8F0E0086B65}"/>
              </a:ext>
            </a:extLst>
          </p:cNvPr>
          <p:cNvPicPr>
            <a:picLocks noChangeAspect="1"/>
          </p:cNvPicPr>
          <p:nvPr/>
        </p:nvPicPr>
        <p:blipFill>
          <a:blip r:embed="rId3"/>
          <a:stretch>
            <a:fillRect/>
          </a:stretch>
        </p:blipFill>
        <p:spPr>
          <a:xfrm>
            <a:off x="4561845" y="2603992"/>
            <a:ext cx="2931932" cy="3501239"/>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4985818"/>
            <a:ext cx="9745589" cy="1645603"/>
          </a:xfrm>
          <a:prstGeom prst="rect">
            <a:avLst/>
          </a:prstGeom>
        </p:spPr>
        <p:txBody>
          <a:bodyPr lIns="91440" tIns="45720" rIns="91440" bIns="45720" anchor="t">
            <a:normAutofit/>
          </a:bodyPr>
          <a:lstStyle/>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unique launch sites in the dataset was marked on the Folium map with circle markers and pop-ups, labeled with their name. Three sites were nearly in the same place, which is the reason for the cramped text on the right.</a:t>
            </a:r>
          </a:p>
          <a:p>
            <a:endParaRPr lang="en-US"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Sites Marked on Map</a:t>
            </a:r>
          </a:p>
        </p:txBody>
      </p:sp>
      <p:pic>
        <p:nvPicPr>
          <p:cNvPr id="8" name="Picture 7">
            <a:extLst>
              <a:ext uri="{FF2B5EF4-FFF2-40B4-BE49-F238E27FC236}">
                <a16:creationId xmlns:a16="http://schemas.microsoft.com/office/drawing/2014/main" id="{94DA03C9-006A-DEAE-BCFA-38A29169FE26}"/>
              </a:ext>
            </a:extLst>
          </p:cNvPr>
          <p:cNvPicPr>
            <a:picLocks noChangeAspect="1"/>
          </p:cNvPicPr>
          <p:nvPr/>
        </p:nvPicPr>
        <p:blipFill>
          <a:blip r:embed="rId3"/>
          <a:stretch>
            <a:fillRect/>
          </a:stretch>
        </p:blipFill>
        <p:spPr>
          <a:xfrm>
            <a:off x="1956100" y="1267932"/>
            <a:ext cx="8130272" cy="3738207"/>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08" y="5004491"/>
            <a:ext cx="9745589" cy="1314859"/>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Each launch was marked with red for an unsuccessful launch and with green for a successful launch. The marks can be seen by clicking on the launch site markers.</a:t>
            </a:r>
            <a:endParaRPr lang="en-US" dirty="0">
              <a:solidFill>
                <a:schemeClr val="accent3">
                  <a:lumMod val="25000"/>
                </a:schemeClr>
              </a:solidFill>
              <a:latin typeface="Abadi"/>
            </a:endParaRPr>
          </a:p>
          <a:p>
            <a:pPr>
              <a:spcBef>
                <a:spcPts val="1400"/>
              </a:spcBef>
            </a:pPr>
            <a:endParaRPr lang="en-US" dirty="0">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of the Launch Outcomes Marked on Map</a:t>
            </a:r>
          </a:p>
        </p:txBody>
      </p:sp>
      <p:pic>
        <p:nvPicPr>
          <p:cNvPr id="4" name="Picture 3">
            <a:extLst>
              <a:ext uri="{FF2B5EF4-FFF2-40B4-BE49-F238E27FC236}">
                <a16:creationId xmlns:a16="http://schemas.microsoft.com/office/drawing/2014/main" id="{B4B59461-EC3F-5021-9630-F39073D37092}"/>
              </a:ext>
            </a:extLst>
          </p:cNvPr>
          <p:cNvPicPr>
            <a:picLocks noChangeAspect="1"/>
          </p:cNvPicPr>
          <p:nvPr/>
        </p:nvPicPr>
        <p:blipFill>
          <a:blip r:embed="rId3"/>
          <a:stretch>
            <a:fillRect/>
          </a:stretch>
        </p:blipFill>
        <p:spPr>
          <a:xfrm>
            <a:off x="5642803" y="1262312"/>
            <a:ext cx="4182275" cy="3668851"/>
          </a:xfrm>
          <a:prstGeom prst="rect">
            <a:avLst/>
          </a:prstGeom>
        </p:spPr>
      </p:pic>
      <p:pic>
        <p:nvPicPr>
          <p:cNvPr id="7" name="Picture 6">
            <a:extLst>
              <a:ext uri="{FF2B5EF4-FFF2-40B4-BE49-F238E27FC236}">
                <a16:creationId xmlns:a16="http://schemas.microsoft.com/office/drawing/2014/main" id="{EB882A35-86E3-8C49-861A-362669F2F07C}"/>
              </a:ext>
            </a:extLst>
          </p:cNvPr>
          <p:cNvPicPr>
            <a:picLocks noChangeAspect="1"/>
          </p:cNvPicPr>
          <p:nvPr/>
        </p:nvPicPr>
        <p:blipFill>
          <a:blip r:embed="rId4"/>
          <a:stretch>
            <a:fillRect/>
          </a:stretch>
        </p:blipFill>
        <p:spPr>
          <a:xfrm>
            <a:off x="1977591" y="1262314"/>
            <a:ext cx="3056314" cy="3668852"/>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1728897" y="4452890"/>
            <a:ext cx="8597827" cy="4314825"/>
          </a:xfrm>
          <a:prstGeom prst="rect">
            <a:avLst/>
          </a:prstGeom>
        </p:spPr>
        <p:txBody>
          <a:bodyPr lIns="91440" tIns="45720" rIns="91440" bIns="45720" anchor="t">
            <a:normAutofit/>
          </a:bodyPr>
          <a:lstStyle/>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generated folium map was marked with lines that show the distances to its proximities such as railways and coastlines. </a:t>
            </a: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Lines to Proximities from Launch Sites</a:t>
            </a:r>
          </a:p>
        </p:txBody>
      </p:sp>
      <p:pic>
        <p:nvPicPr>
          <p:cNvPr id="4" name="Picture 3">
            <a:extLst>
              <a:ext uri="{FF2B5EF4-FFF2-40B4-BE49-F238E27FC236}">
                <a16:creationId xmlns:a16="http://schemas.microsoft.com/office/drawing/2014/main" id="{3202F259-CAC0-7A6B-8A2C-4CB31DC1BDA3}"/>
              </a:ext>
            </a:extLst>
          </p:cNvPr>
          <p:cNvPicPr>
            <a:picLocks noChangeAspect="1"/>
          </p:cNvPicPr>
          <p:nvPr/>
        </p:nvPicPr>
        <p:blipFill>
          <a:blip r:embed="rId3"/>
          <a:stretch>
            <a:fillRect/>
          </a:stretch>
        </p:blipFill>
        <p:spPr>
          <a:xfrm>
            <a:off x="2621279" y="1279292"/>
            <a:ext cx="6949441" cy="3551650"/>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6" y="1371600"/>
            <a:ext cx="10399485" cy="505561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SpaceX offers a significantly lower cost of $62 million per Falcon 9 rocket launch compared to the $165 million charged by its </a:t>
            </a:r>
            <a:r>
              <a:rPr lang="en-US" sz="2200" dirty="0" err="1">
                <a:solidFill>
                  <a:schemeClr val="accent3">
                    <a:lumMod val="25000"/>
                  </a:schemeClr>
                </a:solidFill>
                <a:latin typeface="Abadi" panose="020B0604020104020204" pitchFamily="34" charset="0"/>
              </a:rPr>
              <a:t>competitiors</a:t>
            </a:r>
            <a:r>
              <a:rPr lang="en-US" sz="2200" dirty="0">
                <a:solidFill>
                  <a:schemeClr val="accent3">
                    <a:lumMod val="25000"/>
                  </a:schemeClr>
                </a:solidFill>
                <a:latin typeface="Abadi" panose="020B0604020104020204" pitchFamily="34" charset="0"/>
              </a:rPr>
              <a:t>. A key factor in this cost difference is the reuse of the first stage of the rocket.</a:t>
            </a:r>
          </a:p>
          <a:p>
            <a:pPr>
              <a:spcBef>
                <a:spcPts val="1400"/>
              </a:spcBef>
            </a:pPr>
            <a:r>
              <a:rPr lang="en-US" sz="2200" dirty="0">
                <a:solidFill>
                  <a:schemeClr val="accent3">
                    <a:lumMod val="25000"/>
                  </a:schemeClr>
                </a:solidFill>
                <a:latin typeface="Abadi" panose="020B0604020104020204" pitchFamily="34" charset="0"/>
              </a:rPr>
              <a:t>By accurately predicting the landing of the first stage, the overall launch cost can be estimated. This data is valuable in various scenarios, such as when a competitor seeks to bid against SpaceX for a rocket launch contract.</a:t>
            </a:r>
          </a:p>
          <a:p>
            <a:pPr>
              <a:spcBef>
                <a:spcPts val="1400"/>
              </a:spcBef>
            </a:pPr>
            <a:r>
              <a:rPr lang="en-US" sz="2200" dirty="0">
                <a:solidFill>
                  <a:schemeClr val="accent3">
                    <a:lumMod val="25000"/>
                  </a:schemeClr>
                </a:solidFill>
                <a:latin typeface="Abadi" panose="020B0604020104020204" pitchFamily="34" charset="0"/>
              </a:rPr>
              <a:t>We wanted to find if there’s a way to predict first stage landing by looking at the data provided by SpaceX.</a:t>
            </a:r>
          </a:p>
          <a:p>
            <a:pPr>
              <a:spcBef>
                <a:spcPts val="1400"/>
              </a:spcBef>
            </a:pPr>
            <a:r>
              <a:rPr lang="en-US" sz="2200" dirty="0">
                <a:solidFill>
                  <a:schemeClr val="accent3">
                    <a:lumMod val="25000"/>
                  </a:schemeClr>
                </a:solidFill>
                <a:latin typeface="Abadi" panose="020B0604020104020204" pitchFamily="34" charset="0"/>
              </a:rPr>
              <a:t>The factors which affect the probability of the landing is also an import question to answer.</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5354319"/>
            <a:ext cx="9745589" cy="1280161"/>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The total amount of launch successes grouped by the launch sites is generated by the Dashboard on default.</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Count Pie Chart</a:t>
            </a:r>
          </a:p>
        </p:txBody>
      </p:sp>
      <p:pic>
        <p:nvPicPr>
          <p:cNvPr id="7" name="Picture 6" descr="A colorful circle with different colors&#10;&#10;Description automatically generated">
            <a:extLst>
              <a:ext uri="{FF2B5EF4-FFF2-40B4-BE49-F238E27FC236}">
                <a16:creationId xmlns:a16="http://schemas.microsoft.com/office/drawing/2014/main" id="{7DEB2F60-9074-6501-9F45-6D6DE5FC48C5}"/>
              </a:ext>
            </a:extLst>
          </p:cNvPr>
          <p:cNvPicPr>
            <a:picLocks noChangeAspect="1"/>
          </p:cNvPicPr>
          <p:nvPr/>
        </p:nvPicPr>
        <p:blipFill>
          <a:blip r:embed="rId3"/>
          <a:stretch>
            <a:fillRect/>
          </a:stretch>
        </p:blipFill>
        <p:spPr>
          <a:xfrm>
            <a:off x="0" y="2267611"/>
            <a:ext cx="12192000" cy="2322777"/>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5201919"/>
            <a:ext cx="10551583" cy="975043"/>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The pie chart demonstrates the launch site with the highest success ratio, </a:t>
            </a:r>
          </a:p>
          <a:p>
            <a:pPr marL="0" indent="0">
              <a:lnSpc>
                <a:spcPct val="100000"/>
              </a:lnSpc>
              <a:spcBef>
                <a:spcPts val="1400"/>
              </a:spcBef>
              <a:buNone/>
            </a:pPr>
            <a:r>
              <a:rPr lang="en-US" sz="2200" dirty="0">
                <a:solidFill>
                  <a:schemeClr val="accent3">
                    <a:lumMod val="25000"/>
                  </a:schemeClr>
                </a:solidFill>
                <a:latin typeface="Abadi"/>
              </a:rPr>
              <a:t>CCAFS-SLC-40, selected from the dropdown menu on the dashboard.</a:t>
            </a:r>
            <a:endParaRPr lang="en-US" dirty="0">
              <a:solidFill>
                <a:schemeClr val="accent3">
                  <a:lumMod val="25000"/>
                </a:schemeClr>
              </a:solidFill>
              <a:latin typeface="Abadi"/>
            </a:endParaRPr>
          </a:p>
          <a:p>
            <a:endParaRPr lang="en-US" dirty="0"/>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nSpc>
                <a:spcPct val="100000"/>
              </a:lnSpc>
              <a:spcBef>
                <a:spcPts val="1400"/>
              </a:spcBef>
            </a:pPr>
            <a:r>
              <a:rPr lang="en-US" sz="4000" dirty="0">
                <a:solidFill>
                  <a:schemeClr val="accent3">
                    <a:lumMod val="25000"/>
                  </a:schemeClr>
                </a:solidFill>
                <a:latin typeface="Abadi"/>
              </a:rPr>
              <a:t>Launch Site With the Highest h success ratio</a:t>
            </a:r>
            <a:endParaRPr lang="en-US" dirty="0">
              <a:solidFill>
                <a:schemeClr val="accent3">
                  <a:lumMod val="25000"/>
                </a:schemeClr>
              </a:solidFill>
              <a:latin typeface="Abadi"/>
            </a:endParaRPr>
          </a:p>
        </p:txBody>
      </p:sp>
      <p:pic>
        <p:nvPicPr>
          <p:cNvPr id="4" name="Picture 3" descr="A blue and red circle with a number of circles&#10;&#10;Description automatically generated">
            <a:extLst>
              <a:ext uri="{FF2B5EF4-FFF2-40B4-BE49-F238E27FC236}">
                <a16:creationId xmlns:a16="http://schemas.microsoft.com/office/drawing/2014/main" id="{B3C9CF66-6AB5-2CFC-5C64-FAA3770ABF9C}"/>
              </a:ext>
            </a:extLst>
          </p:cNvPr>
          <p:cNvPicPr>
            <a:picLocks noChangeAspect="1"/>
          </p:cNvPicPr>
          <p:nvPr/>
        </p:nvPicPr>
        <p:blipFill>
          <a:blip r:embed="rId3"/>
          <a:stretch>
            <a:fillRect/>
          </a:stretch>
        </p:blipFill>
        <p:spPr>
          <a:xfrm>
            <a:off x="0" y="2267611"/>
            <a:ext cx="12192000" cy="2322777"/>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282331" y="3342639"/>
            <a:ext cx="10414662" cy="2682934"/>
          </a:xfrm>
          <a:prstGeom prst="rect">
            <a:avLst/>
          </a:prstGeom>
        </p:spPr>
        <p:txBody>
          <a:bodyPr lIns="91440" tIns="45720" rIns="91440" bIns="45720" anchor="t">
            <a:normAutofit lnSpcReduction="10000"/>
          </a:bodyPr>
          <a:lstStyle/>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The scatterplot is shown by default with different payload range selected in the range slider, showing outcomes for different booster versions.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It is clear that the turquoise dots are more common for those of class 1, or those with successful launches. Therefore, it can be inferred that the booster version FT boasts the best success rate, at least for the payload mass range between 2k and 6k</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Outcome for all Sites</a:t>
            </a:r>
          </a:p>
        </p:txBody>
      </p:sp>
      <p:pic>
        <p:nvPicPr>
          <p:cNvPr id="4" name="Picture 3" descr="A white rectangular object with green and red dots&#10;&#10;Description automatically generated">
            <a:extLst>
              <a:ext uri="{FF2B5EF4-FFF2-40B4-BE49-F238E27FC236}">
                <a16:creationId xmlns:a16="http://schemas.microsoft.com/office/drawing/2014/main" id="{FE2A6C6B-D096-43BA-B56E-3D7171B6F602}"/>
              </a:ext>
            </a:extLst>
          </p:cNvPr>
          <p:cNvPicPr>
            <a:picLocks noChangeAspect="1"/>
          </p:cNvPicPr>
          <p:nvPr/>
        </p:nvPicPr>
        <p:blipFill>
          <a:blip r:embed="rId3"/>
          <a:stretch>
            <a:fillRect/>
          </a:stretch>
        </p:blipFill>
        <p:spPr>
          <a:xfrm>
            <a:off x="0" y="1233858"/>
            <a:ext cx="12192000" cy="2322777"/>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82114"/>
            <a:ext cx="5041510" cy="1118286"/>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Built model accuracy was the same for all 4 models, and all performed with good accuracy over 80%.</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1026" name="Picture 2">
            <a:extLst>
              <a:ext uri="{FF2B5EF4-FFF2-40B4-BE49-F238E27FC236}">
                <a16:creationId xmlns:a16="http://schemas.microsoft.com/office/drawing/2014/main" id="{414361B4-184A-FB9A-1F69-91F436FDC9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84936" y="1490663"/>
            <a:ext cx="5400675" cy="4333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944607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4635109"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Here is the KNN model’s confusion matrix.</a:t>
            </a:r>
          </a:p>
          <a:p>
            <a:pPr>
              <a:lnSpc>
                <a:spcPct val="100000"/>
              </a:lnSpc>
              <a:spcBef>
                <a:spcPts val="1400"/>
              </a:spcBef>
            </a:pPr>
            <a:r>
              <a:rPr lang="en-US" sz="2200" dirty="0">
                <a:solidFill>
                  <a:schemeClr val="accent3">
                    <a:lumMod val="25000"/>
                  </a:schemeClr>
                </a:solidFill>
                <a:latin typeface="Abadi" panose="020B0604020104020204" pitchFamily="34" charset="0"/>
              </a:rPr>
              <a:t>It was able to predict 12 successful landings and 3 failed landings correctly.</a:t>
            </a:r>
          </a:p>
          <a:p>
            <a:pPr>
              <a:lnSpc>
                <a:spcPct val="100000"/>
              </a:lnSpc>
              <a:spcBef>
                <a:spcPts val="1400"/>
              </a:spcBef>
            </a:pPr>
            <a:r>
              <a:rPr lang="en-US" sz="2200" dirty="0">
                <a:solidFill>
                  <a:schemeClr val="accent3">
                    <a:lumMod val="25000"/>
                  </a:schemeClr>
                </a:solidFill>
                <a:latin typeface="Abadi" panose="020B0604020104020204" pitchFamily="34" charset="0"/>
              </a:rPr>
              <a:t>It classified 3 failed landings as successful but no successful landings as failed, which points to the fact that it is biased towards successful landings.</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2050" name="Picture 2">
            <a:extLst>
              <a:ext uri="{FF2B5EF4-FFF2-40B4-BE49-F238E27FC236}">
                <a16:creationId xmlns:a16="http://schemas.microsoft.com/office/drawing/2014/main" id="{A2BB99B1-1F87-672C-CA34-12F1F9DFD4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08991" y="1262063"/>
            <a:ext cx="5048250" cy="4333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503423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47</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outcome of the first stage landing can be predicted with high accuracy from the given data and generated models.</a:t>
            </a:r>
          </a:p>
          <a:p>
            <a:pPr>
              <a:lnSpc>
                <a:spcPct val="100000"/>
              </a:lnSpc>
              <a:spcBef>
                <a:spcPts val="1400"/>
              </a:spcBef>
            </a:pPr>
            <a:r>
              <a:rPr lang="en-US" sz="2200" dirty="0">
                <a:solidFill>
                  <a:schemeClr val="accent3">
                    <a:lumMod val="25000"/>
                  </a:schemeClr>
                </a:solidFill>
                <a:latin typeface="Abadi" panose="020B0604020104020204" pitchFamily="34" charset="0"/>
              </a:rPr>
              <a:t>Among all the different models, all models performed similarly with high accuracy on the test set and similar accuracies on the training set. </a:t>
            </a:r>
          </a:p>
          <a:p>
            <a:pPr>
              <a:lnSpc>
                <a:spcPct val="100000"/>
              </a:lnSpc>
              <a:spcBef>
                <a:spcPts val="1400"/>
              </a:spcBef>
            </a:pPr>
            <a:r>
              <a:rPr lang="en-US" sz="2200" dirty="0">
                <a:solidFill>
                  <a:schemeClr val="accent3">
                    <a:lumMod val="25000"/>
                  </a:schemeClr>
                </a:solidFill>
                <a:latin typeface="Abadi" panose="020B0604020104020204" pitchFamily="34" charset="0"/>
              </a:rPr>
              <a:t>Since the data is made out of mostly successful landings, the models were biased to predict a landing as successful rather than failed.</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3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a:lnSpc>
                <a:spcPct val="120000"/>
              </a:lnSpc>
              <a:spcBef>
                <a:spcPts val="1400"/>
              </a:spcBef>
            </a:pPr>
            <a:r>
              <a:rPr lang="en-US" sz="8800" dirty="0">
                <a:solidFill>
                  <a:schemeClr val="accent3">
                    <a:lumMod val="25000"/>
                  </a:schemeClr>
                </a:solidFill>
                <a:latin typeface="Abadi"/>
              </a:rPr>
              <a:t>Perform data wrangling</a:t>
            </a:r>
          </a:p>
          <a:p>
            <a:pPr>
              <a:lnSpc>
                <a:spcPct val="120000"/>
              </a:lnSpc>
              <a:spcBef>
                <a:spcPts val="1400"/>
              </a:spcBef>
            </a:pPr>
            <a:r>
              <a:rPr lang="en-US" sz="8800" dirty="0">
                <a:solidFill>
                  <a:schemeClr val="accent3">
                    <a:lumMod val="25000"/>
                  </a:schemeClr>
                </a:solidFill>
                <a:latin typeface="Abadi"/>
              </a:rPr>
              <a:t>Exploratory data analysis (EDA) using visualization and SQL</a:t>
            </a:r>
          </a:p>
          <a:p>
            <a:pPr>
              <a:lnSpc>
                <a:spcPct val="120000"/>
              </a:lnSpc>
              <a:spcBef>
                <a:spcPts val="1400"/>
              </a:spcBef>
            </a:pPr>
            <a:r>
              <a:rPr lang="en-US" sz="8800" dirty="0">
                <a:solidFill>
                  <a:schemeClr val="accent3">
                    <a:lumMod val="25000"/>
                  </a:schemeClr>
                </a:solidFill>
                <a:latin typeface="Abadi"/>
              </a:rPr>
              <a:t>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Predictive analysis using classification models</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1744889"/>
          </a:xfrm>
          <a:prstGeom prst="rect">
            <a:avLst/>
          </a:prstGeom>
        </p:spPr>
        <p:txBody>
          <a:bodyPr/>
          <a:lstStyle/>
          <a:p>
            <a:pPr>
              <a:lnSpc>
                <a:spcPct val="100000"/>
              </a:lnSpc>
              <a:spcBef>
                <a:spcPts val="1400"/>
              </a:spcBef>
            </a:pPr>
            <a:r>
              <a:rPr lang="tr-TR" sz="2200" dirty="0" err="1">
                <a:solidFill>
                  <a:schemeClr val="accent3">
                    <a:lumMod val="25000"/>
                  </a:schemeClr>
                </a:solidFill>
                <a:latin typeface="Abadi" panose="020B0604020104020204" pitchFamily="34" charset="0"/>
              </a:rPr>
              <a:t>SpaceX</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launch</a:t>
            </a:r>
            <a:r>
              <a:rPr lang="tr-TR" sz="2200" dirty="0">
                <a:solidFill>
                  <a:schemeClr val="accent3">
                    <a:lumMod val="25000"/>
                  </a:schemeClr>
                </a:solidFill>
                <a:latin typeface="Abadi" panose="020B0604020104020204" pitchFamily="34" charset="0"/>
              </a:rPr>
              <a:t> data </a:t>
            </a:r>
            <a:r>
              <a:rPr lang="tr-TR" sz="2200" dirty="0" err="1">
                <a:solidFill>
                  <a:schemeClr val="accent3">
                    <a:lumMod val="25000"/>
                  </a:schemeClr>
                </a:solidFill>
                <a:latin typeface="Abadi" panose="020B0604020104020204" pitchFamily="34" charset="0"/>
              </a:rPr>
              <a:t>was</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gathered</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from</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the</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SpaceX</a:t>
            </a:r>
            <a:r>
              <a:rPr lang="tr-TR" sz="2200" dirty="0">
                <a:solidFill>
                  <a:schemeClr val="accent3">
                    <a:lumMod val="25000"/>
                  </a:schemeClr>
                </a:solidFill>
                <a:latin typeface="Abadi" panose="020B0604020104020204" pitchFamily="34" charset="0"/>
              </a:rPr>
              <a:t> REST API.</a:t>
            </a:r>
          </a:p>
          <a:p>
            <a:pPr>
              <a:lnSpc>
                <a:spcPct val="100000"/>
              </a:lnSpc>
              <a:spcBef>
                <a:spcPts val="1400"/>
              </a:spcBef>
            </a:pPr>
            <a:r>
              <a:rPr lang="tr-TR" sz="2200" dirty="0" err="1">
                <a:solidFill>
                  <a:schemeClr val="accent3">
                    <a:lumMod val="25000"/>
                  </a:schemeClr>
                </a:solidFill>
                <a:latin typeface="Abadi" panose="020B0604020104020204" pitchFamily="34" charset="0"/>
              </a:rPr>
              <a:t>The</a:t>
            </a:r>
            <a:r>
              <a:rPr lang="tr-TR" sz="2200" dirty="0">
                <a:solidFill>
                  <a:schemeClr val="accent3">
                    <a:lumMod val="25000"/>
                  </a:schemeClr>
                </a:solidFill>
                <a:latin typeface="Abadi" panose="020B0604020104020204" pitchFamily="34" charset="0"/>
              </a:rPr>
              <a:t> API </a:t>
            </a:r>
            <a:r>
              <a:rPr lang="tr-TR" sz="2200" dirty="0" err="1">
                <a:solidFill>
                  <a:schemeClr val="accent3">
                    <a:lumMod val="25000"/>
                  </a:schemeClr>
                </a:solidFill>
                <a:latin typeface="Abadi" panose="020B0604020104020204" pitchFamily="34" charset="0"/>
              </a:rPr>
              <a:t>contained</a:t>
            </a:r>
            <a:r>
              <a:rPr lang="tr-TR" sz="2200" dirty="0">
                <a:solidFill>
                  <a:schemeClr val="accent3">
                    <a:lumMod val="25000"/>
                  </a:schemeClr>
                </a:solidFill>
                <a:latin typeface="Abadi" panose="020B0604020104020204" pitchFamily="34" charset="0"/>
              </a:rPr>
              <a:t> data </a:t>
            </a:r>
            <a:r>
              <a:rPr lang="tr-TR" sz="2200" dirty="0" err="1">
                <a:solidFill>
                  <a:schemeClr val="accent3">
                    <a:lumMod val="25000"/>
                  </a:schemeClr>
                </a:solidFill>
                <a:latin typeface="Abadi" panose="020B0604020104020204" pitchFamily="34" charset="0"/>
              </a:rPr>
              <a:t>about</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launches</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including</a:t>
            </a:r>
            <a:r>
              <a:rPr lang="tr-TR" sz="2200" dirty="0">
                <a:solidFill>
                  <a:schemeClr val="accent3">
                    <a:lumMod val="25000"/>
                  </a:schemeClr>
                </a:solidFill>
                <a:latin typeface="Abadi" panose="020B0604020104020204" pitchFamily="34" charset="0"/>
              </a:rPr>
              <a:t> but not </a:t>
            </a:r>
            <a:r>
              <a:rPr lang="tr-TR" sz="2200" dirty="0" err="1">
                <a:solidFill>
                  <a:schemeClr val="accent3">
                    <a:lumMod val="25000"/>
                  </a:schemeClr>
                </a:solidFill>
                <a:latin typeface="Abadi" panose="020B0604020104020204" pitchFamily="34" charset="0"/>
              </a:rPr>
              <a:t>limited</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to</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rocket</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information</a:t>
            </a:r>
            <a:r>
              <a:rPr lang="tr-TR" sz="2200" dirty="0">
                <a:solidFill>
                  <a:schemeClr val="accent3">
                    <a:lumMod val="25000"/>
                  </a:schemeClr>
                </a:solidFill>
                <a:latin typeface="Abadi" panose="020B0604020104020204" pitchFamily="34" charset="0"/>
              </a:rPr>
              <a:t>,</a:t>
            </a:r>
            <a:r>
              <a:rPr lang="en-US"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delivered</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payload</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launch</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and</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landing</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specifications</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and</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landing</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outcome</a:t>
            </a:r>
            <a:r>
              <a:rPr lang="tr-TR" sz="2200" dirty="0">
                <a:solidFill>
                  <a:schemeClr val="accent3">
                    <a:lumMod val="25000"/>
                  </a:schemeClr>
                </a:solidFill>
                <a:latin typeface="Abadi" panose="020B0604020104020204" pitchFamily="34" charset="0"/>
              </a:rPr>
              <a:t>.</a:t>
            </a:r>
            <a:endParaRPr lang="en-US" sz="22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
        <p:nvSpPr>
          <p:cNvPr id="10" name="Content Placeholder 4">
            <a:extLst>
              <a:ext uri="{FF2B5EF4-FFF2-40B4-BE49-F238E27FC236}">
                <a16:creationId xmlns:a16="http://schemas.microsoft.com/office/drawing/2014/main" id="{0BC4DE7D-9A26-5B7B-8FCE-926207450A20}"/>
              </a:ext>
            </a:extLst>
          </p:cNvPr>
          <p:cNvSpPr txBox="1">
            <a:spLocks/>
          </p:cNvSpPr>
          <p:nvPr/>
        </p:nvSpPr>
        <p:spPr>
          <a:xfrm>
            <a:off x="770011" y="3356612"/>
            <a:ext cx="10515600" cy="220789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tr-TR" sz="2200" dirty="0" err="1">
                <a:solidFill>
                  <a:schemeClr val="accent3">
                    <a:lumMod val="25000"/>
                  </a:schemeClr>
                </a:solidFill>
                <a:latin typeface="Abadi" panose="020B0604020104020204" pitchFamily="34" charset="0"/>
              </a:rPr>
              <a:t>Differing</a:t>
            </a:r>
            <a:r>
              <a:rPr lang="tr-TR" sz="2200" dirty="0">
                <a:solidFill>
                  <a:schemeClr val="accent3">
                    <a:lumMod val="25000"/>
                  </a:schemeClr>
                </a:solidFill>
                <a:latin typeface="Abadi" panose="020B0604020104020204" pitchFamily="34" charset="0"/>
              </a:rPr>
              <a:t> data </a:t>
            </a:r>
            <a:r>
              <a:rPr lang="tr-TR" sz="2200" dirty="0" err="1">
                <a:solidFill>
                  <a:schemeClr val="accent3">
                    <a:lumMod val="25000"/>
                  </a:schemeClr>
                </a:solidFill>
                <a:latin typeface="Abadi" panose="020B0604020104020204" pitchFamily="34" charset="0"/>
              </a:rPr>
              <a:t>needed</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for</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the</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analysis</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was</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obtained</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through</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endpoints</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stemming</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from</a:t>
            </a:r>
            <a:r>
              <a:rPr lang="tr-TR" sz="2200" dirty="0">
                <a:solidFill>
                  <a:schemeClr val="accent3">
                    <a:lumMod val="25000"/>
                  </a:schemeClr>
                </a:solidFill>
                <a:latin typeface="Abadi" panose="020B0604020104020204" pitchFamily="34" charset="0"/>
              </a:rPr>
              <a:t> ‘https://api.spacexdata.com/v4/’</a:t>
            </a:r>
          </a:p>
          <a:p>
            <a:pPr>
              <a:lnSpc>
                <a:spcPct val="100000"/>
              </a:lnSpc>
              <a:spcBef>
                <a:spcPts val="1400"/>
              </a:spcBef>
            </a:pPr>
            <a:endParaRPr lang="tr-TR"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5076759" cy="4629149"/>
          </a:xfrm>
          <a:prstGeom prst="rect">
            <a:avLst/>
          </a:prstGeom>
        </p:spPr>
        <p:txBody>
          <a:bodyPr vert="horz" lIns="91440" tIns="45720" rIns="91440" bIns="45720" rtlCol="0" anchor="t">
            <a:normAutofit/>
          </a:bodyPr>
          <a:lstStyle/>
          <a:p>
            <a:pPr>
              <a:lnSpc>
                <a:spcPct val="100000"/>
              </a:lnSpc>
              <a:spcBef>
                <a:spcPts val="1400"/>
              </a:spcBef>
            </a:pPr>
            <a:r>
              <a:rPr lang="tr-TR" sz="2200" dirty="0">
                <a:solidFill>
                  <a:schemeClr val="accent3">
                    <a:lumMod val="25000"/>
                  </a:schemeClr>
                </a:solidFill>
                <a:latin typeface="Abadi" panose="020B0604020104020204" pitchFamily="34" charset="0"/>
              </a:rPr>
              <a:t>Booster name </a:t>
            </a:r>
            <a:r>
              <a:rPr lang="tr-TR" sz="2200" dirty="0" err="1">
                <a:solidFill>
                  <a:schemeClr val="accent3">
                    <a:lumMod val="25000"/>
                  </a:schemeClr>
                </a:solidFill>
                <a:latin typeface="Abadi" panose="020B0604020104020204" pitchFamily="34" charset="0"/>
              </a:rPr>
              <a:t>was</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extracted</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from</a:t>
            </a:r>
            <a:r>
              <a:rPr lang="tr-TR" sz="2200" dirty="0">
                <a:solidFill>
                  <a:schemeClr val="accent3">
                    <a:lumMod val="25000"/>
                  </a:schemeClr>
                </a:solidFill>
                <a:latin typeface="Abadi" panose="020B0604020104020204" pitchFamily="34" charset="0"/>
              </a:rPr>
              <a:t> v4/</a:t>
            </a:r>
            <a:r>
              <a:rPr lang="tr-TR" sz="2200" dirty="0" err="1">
                <a:solidFill>
                  <a:schemeClr val="accent3">
                    <a:lumMod val="25000"/>
                  </a:schemeClr>
                </a:solidFill>
                <a:latin typeface="Abadi" panose="020B0604020104020204" pitchFamily="34" charset="0"/>
              </a:rPr>
              <a:t>rockets</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payload</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mass</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and</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destination</a:t>
            </a:r>
            <a:r>
              <a:rPr lang="tr-TR" sz="2200" dirty="0">
                <a:solidFill>
                  <a:schemeClr val="accent3">
                    <a:lumMod val="25000"/>
                  </a:schemeClr>
                </a:solidFill>
                <a:latin typeface="Abadi" panose="020B0604020104020204" pitchFamily="34" charset="0"/>
              </a:rPr>
              <a:t> orbit </a:t>
            </a:r>
            <a:r>
              <a:rPr lang="tr-TR" sz="2200" dirty="0" err="1">
                <a:solidFill>
                  <a:schemeClr val="accent3">
                    <a:lumMod val="25000"/>
                  </a:schemeClr>
                </a:solidFill>
                <a:latin typeface="Abadi" panose="020B0604020104020204" pitchFamily="34" charset="0"/>
              </a:rPr>
              <a:t>information</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was</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extracted</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from</a:t>
            </a:r>
            <a:r>
              <a:rPr lang="tr-TR" sz="2200" dirty="0">
                <a:solidFill>
                  <a:schemeClr val="accent3">
                    <a:lumMod val="25000"/>
                  </a:schemeClr>
                </a:solidFill>
                <a:latin typeface="Abadi" panose="020B0604020104020204" pitchFamily="34" charset="0"/>
              </a:rPr>
              <a:t> v4/</a:t>
            </a:r>
            <a:r>
              <a:rPr lang="tr-TR" sz="2200" dirty="0" err="1">
                <a:solidFill>
                  <a:schemeClr val="accent3">
                    <a:lumMod val="25000"/>
                  </a:schemeClr>
                </a:solidFill>
                <a:latin typeface="Abadi" panose="020B0604020104020204" pitchFamily="34" charset="0"/>
              </a:rPr>
              <a:t>payload</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launch</a:t>
            </a:r>
            <a:r>
              <a:rPr lang="tr-TR" sz="2200" dirty="0">
                <a:solidFill>
                  <a:schemeClr val="accent3">
                    <a:lumMod val="25000"/>
                  </a:schemeClr>
                </a:solidFill>
                <a:latin typeface="Abadi" panose="020B0604020104020204" pitchFamily="34" charset="0"/>
              </a:rPr>
              <a:t> site data </a:t>
            </a:r>
            <a:r>
              <a:rPr lang="tr-TR" sz="2200" dirty="0" err="1">
                <a:solidFill>
                  <a:schemeClr val="accent3">
                    <a:lumMod val="25000"/>
                  </a:schemeClr>
                </a:solidFill>
                <a:latin typeface="Abadi" panose="020B0604020104020204" pitchFamily="34" charset="0"/>
              </a:rPr>
              <a:t>was</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extracted</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from</a:t>
            </a:r>
            <a:r>
              <a:rPr lang="tr-TR" sz="2200" dirty="0">
                <a:solidFill>
                  <a:schemeClr val="accent3">
                    <a:lumMod val="25000"/>
                  </a:schemeClr>
                </a:solidFill>
                <a:latin typeface="Abadi" panose="020B0604020104020204" pitchFamily="34" charset="0"/>
              </a:rPr>
              <a:t> v4/</a:t>
            </a:r>
            <a:r>
              <a:rPr lang="tr-TR" sz="2200" dirty="0" err="1">
                <a:solidFill>
                  <a:schemeClr val="accent3">
                    <a:lumMod val="25000"/>
                  </a:schemeClr>
                </a:solidFill>
                <a:latin typeface="Abadi" panose="020B0604020104020204" pitchFamily="34" charset="0"/>
              </a:rPr>
              <a:t>launchpads</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etc</a:t>
            </a:r>
            <a:r>
              <a:rPr lang="tr-TR" sz="2200" dirty="0">
                <a:solidFill>
                  <a:schemeClr val="accent3">
                    <a:lumMod val="25000"/>
                  </a:schemeClr>
                </a:solidFill>
                <a:latin typeface="Abadi" panose="020B0604020104020204" pitchFamily="34" charset="0"/>
              </a:rPr>
              <a:t>.</a:t>
            </a:r>
          </a:p>
          <a:p>
            <a:pPr>
              <a:lnSpc>
                <a:spcPct val="100000"/>
              </a:lnSpc>
              <a:spcBef>
                <a:spcPts val="1400"/>
              </a:spcBef>
            </a:pPr>
            <a:r>
              <a:rPr lang="tr-TR" sz="2200" dirty="0" err="1">
                <a:solidFill>
                  <a:schemeClr val="accent3">
                    <a:lumMod val="25000"/>
                  </a:schemeClr>
                </a:solidFill>
                <a:latin typeface="Abadi" panose="020B0604020104020204" pitchFamily="34" charset="0"/>
              </a:rPr>
              <a:t>The</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following</a:t>
            </a:r>
            <a:r>
              <a:rPr lang="tr-TR" sz="2200" dirty="0">
                <a:solidFill>
                  <a:schemeClr val="accent3">
                    <a:lumMod val="25000"/>
                  </a:schemeClr>
                </a:solidFill>
                <a:latin typeface="Abadi" panose="020B0604020104020204" pitchFamily="34" charset="0"/>
              </a:rPr>
              <a:t> link can be </a:t>
            </a:r>
            <a:r>
              <a:rPr lang="tr-TR" sz="2200" dirty="0" err="1">
                <a:solidFill>
                  <a:schemeClr val="accent3">
                    <a:lumMod val="25000"/>
                  </a:schemeClr>
                </a:solidFill>
                <a:latin typeface="Abadi" panose="020B0604020104020204" pitchFamily="34" charset="0"/>
              </a:rPr>
              <a:t>used</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to</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access</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the</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GitHub</a:t>
            </a:r>
            <a:r>
              <a:rPr lang="tr-TR" sz="2200" dirty="0">
                <a:solidFill>
                  <a:schemeClr val="accent3">
                    <a:lumMod val="25000"/>
                  </a:schemeClr>
                </a:solidFill>
                <a:latin typeface="Abadi" panose="020B0604020104020204" pitchFamily="34" charset="0"/>
              </a:rPr>
              <a:t> URL: </a:t>
            </a:r>
            <a:r>
              <a:rPr lang="tr-TR" sz="2200" dirty="0" err="1">
                <a:solidFill>
                  <a:schemeClr val="accent3">
                    <a:lumMod val="25000"/>
                  </a:schemeClr>
                </a:solidFill>
                <a:latin typeface="Abadi" panose="020B0604020104020204" pitchFamily="34" charset="0"/>
                <a:hlinkClick r:id="rId3"/>
              </a:rPr>
              <a:t>SpaceX</a:t>
            </a:r>
            <a:r>
              <a:rPr lang="tr-TR" sz="2200" dirty="0">
                <a:solidFill>
                  <a:schemeClr val="accent3">
                    <a:lumMod val="25000"/>
                  </a:schemeClr>
                </a:solidFill>
                <a:latin typeface="Abadi" panose="020B0604020104020204" pitchFamily="34" charset="0"/>
                <a:hlinkClick r:id="rId3"/>
              </a:rPr>
              <a:t> API </a:t>
            </a:r>
            <a:r>
              <a:rPr lang="tr-TR" sz="2200" dirty="0" err="1">
                <a:solidFill>
                  <a:schemeClr val="accent3">
                    <a:lumMod val="25000"/>
                  </a:schemeClr>
                </a:solidFill>
                <a:latin typeface="Abadi" panose="020B0604020104020204" pitchFamily="34" charset="0"/>
                <a:hlinkClick r:id="rId3"/>
              </a:rPr>
              <a:t>Calls</a:t>
            </a:r>
            <a:endParaRPr lang="tr-TR"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tr-TR"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20" name="Picture 19" descr="A diagram of a software development&#10;&#10;Description automatically generated">
            <a:extLst>
              <a:ext uri="{FF2B5EF4-FFF2-40B4-BE49-F238E27FC236}">
                <a16:creationId xmlns:a16="http://schemas.microsoft.com/office/drawing/2014/main" id="{007A9893-1D52-18F4-B00D-D3D9EB6C8DBA}"/>
              </a:ext>
            </a:extLst>
          </p:cNvPr>
          <p:cNvPicPr>
            <a:picLocks noChangeAspect="1"/>
          </p:cNvPicPr>
          <p:nvPr/>
        </p:nvPicPr>
        <p:blipFill>
          <a:blip r:embed="rId4"/>
          <a:stretch>
            <a:fillRect/>
          </a:stretch>
        </p:blipFill>
        <p:spPr>
          <a:xfrm>
            <a:off x="5910261" y="1792288"/>
            <a:ext cx="5473765" cy="2318158"/>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0" y="1792288"/>
            <a:ext cx="4897365" cy="4233285"/>
          </a:xfrm>
          <a:prstGeom prst="rect">
            <a:avLst/>
          </a:prstGeom>
        </p:spPr>
        <p:txBody>
          <a:bodyPr lIns="91440" tIns="45720" rIns="91440" bIns="45720" anchor="t">
            <a:noAutofit/>
          </a:bodyPr>
          <a:lstStyle/>
          <a:p>
            <a:pPr>
              <a:lnSpc>
                <a:spcPct val="100000"/>
              </a:lnSpc>
              <a:spcBef>
                <a:spcPts val="1400"/>
              </a:spcBef>
            </a:pPr>
            <a:r>
              <a:rPr lang="tr-TR" sz="2200" dirty="0" err="1">
                <a:solidFill>
                  <a:schemeClr val="accent3">
                    <a:lumMod val="25000"/>
                  </a:schemeClr>
                </a:solidFill>
                <a:latin typeface="Abadi"/>
              </a:rPr>
              <a:t>BeautifulSoup</a:t>
            </a:r>
            <a:r>
              <a:rPr lang="tr-TR" sz="2200" dirty="0">
                <a:solidFill>
                  <a:schemeClr val="accent3">
                    <a:lumMod val="25000"/>
                  </a:schemeClr>
                </a:solidFill>
                <a:latin typeface="Abadi"/>
              </a:rPr>
              <a:t> </a:t>
            </a:r>
            <a:r>
              <a:rPr lang="tr-TR" sz="2200" dirty="0" err="1">
                <a:solidFill>
                  <a:schemeClr val="accent3">
                    <a:lumMod val="25000"/>
                  </a:schemeClr>
                </a:solidFill>
                <a:latin typeface="Abadi"/>
              </a:rPr>
              <a:t>library</a:t>
            </a:r>
            <a:r>
              <a:rPr lang="tr-TR" sz="2200" dirty="0">
                <a:solidFill>
                  <a:schemeClr val="accent3">
                    <a:lumMod val="25000"/>
                  </a:schemeClr>
                </a:solidFill>
                <a:latin typeface="Abadi"/>
              </a:rPr>
              <a:t> </a:t>
            </a:r>
            <a:r>
              <a:rPr lang="tr-TR" sz="2200" dirty="0" err="1">
                <a:solidFill>
                  <a:schemeClr val="accent3">
                    <a:lumMod val="25000"/>
                  </a:schemeClr>
                </a:solidFill>
                <a:latin typeface="Abadi"/>
              </a:rPr>
              <a:t>was</a:t>
            </a:r>
            <a:r>
              <a:rPr lang="tr-TR" sz="2200" dirty="0">
                <a:solidFill>
                  <a:schemeClr val="accent3">
                    <a:lumMod val="25000"/>
                  </a:schemeClr>
                </a:solidFill>
                <a:latin typeface="Abadi"/>
              </a:rPr>
              <a:t> </a:t>
            </a:r>
            <a:r>
              <a:rPr lang="tr-TR" sz="2200" dirty="0" err="1">
                <a:solidFill>
                  <a:schemeClr val="accent3">
                    <a:lumMod val="25000"/>
                  </a:schemeClr>
                </a:solidFill>
                <a:latin typeface="Abadi"/>
              </a:rPr>
              <a:t>used</a:t>
            </a:r>
            <a:r>
              <a:rPr lang="tr-TR" sz="2200" dirty="0">
                <a:solidFill>
                  <a:schemeClr val="accent3">
                    <a:lumMod val="25000"/>
                  </a:schemeClr>
                </a:solidFill>
                <a:latin typeface="Abadi"/>
              </a:rPr>
              <a:t> </a:t>
            </a:r>
            <a:r>
              <a:rPr lang="tr-TR" sz="2200" dirty="0" err="1">
                <a:solidFill>
                  <a:schemeClr val="accent3">
                    <a:lumMod val="25000"/>
                  </a:schemeClr>
                </a:solidFill>
                <a:latin typeface="Abadi"/>
              </a:rPr>
              <a:t>to</a:t>
            </a:r>
            <a:r>
              <a:rPr lang="tr-TR" sz="2200" dirty="0">
                <a:solidFill>
                  <a:schemeClr val="accent3">
                    <a:lumMod val="25000"/>
                  </a:schemeClr>
                </a:solidFill>
                <a:latin typeface="Abadi"/>
              </a:rPr>
              <a:t> </a:t>
            </a:r>
            <a:r>
              <a:rPr lang="tr-TR" sz="2200" dirty="0" err="1">
                <a:solidFill>
                  <a:schemeClr val="accent3">
                    <a:lumMod val="25000"/>
                  </a:schemeClr>
                </a:solidFill>
                <a:latin typeface="Abadi"/>
              </a:rPr>
              <a:t>extract</a:t>
            </a:r>
            <a:r>
              <a:rPr lang="tr-TR" sz="2200" dirty="0">
                <a:solidFill>
                  <a:schemeClr val="accent3">
                    <a:lumMod val="25000"/>
                  </a:schemeClr>
                </a:solidFill>
                <a:latin typeface="Abadi"/>
              </a:rPr>
              <a:t> Falcon 9 </a:t>
            </a:r>
            <a:r>
              <a:rPr lang="tr-TR" sz="2200" dirty="0" err="1">
                <a:solidFill>
                  <a:schemeClr val="accent3">
                    <a:lumMod val="25000"/>
                  </a:schemeClr>
                </a:solidFill>
                <a:latin typeface="Abadi"/>
              </a:rPr>
              <a:t>launch</a:t>
            </a:r>
            <a:r>
              <a:rPr lang="tr-TR" sz="2200" dirty="0">
                <a:solidFill>
                  <a:schemeClr val="accent3">
                    <a:lumMod val="25000"/>
                  </a:schemeClr>
                </a:solidFill>
                <a:latin typeface="Abadi"/>
              </a:rPr>
              <a:t> </a:t>
            </a:r>
            <a:r>
              <a:rPr lang="tr-TR" sz="2200" dirty="0" err="1">
                <a:solidFill>
                  <a:schemeClr val="accent3">
                    <a:lumMod val="25000"/>
                  </a:schemeClr>
                </a:solidFill>
                <a:latin typeface="Abadi"/>
              </a:rPr>
              <a:t>records</a:t>
            </a:r>
            <a:r>
              <a:rPr lang="tr-TR" sz="2200" dirty="0">
                <a:solidFill>
                  <a:schemeClr val="accent3">
                    <a:lumMod val="25000"/>
                  </a:schemeClr>
                </a:solidFill>
                <a:latin typeface="Abadi"/>
              </a:rPr>
              <a:t> </a:t>
            </a:r>
            <a:r>
              <a:rPr lang="tr-TR" sz="2200" dirty="0" err="1">
                <a:solidFill>
                  <a:schemeClr val="accent3">
                    <a:lumMod val="25000"/>
                  </a:schemeClr>
                </a:solidFill>
                <a:latin typeface="Abadi"/>
              </a:rPr>
              <a:t>from</a:t>
            </a:r>
            <a:r>
              <a:rPr lang="tr-TR" sz="2200" dirty="0">
                <a:solidFill>
                  <a:schemeClr val="accent3">
                    <a:lumMod val="25000"/>
                  </a:schemeClr>
                </a:solidFill>
                <a:latin typeface="Abadi"/>
              </a:rPr>
              <a:t> Wikipedia, </a:t>
            </a:r>
            <a:r>
              <a:rPr lang="tr-TR" sz="2200" dirty="0" err="1">
                <a:solidFill>
                  <a:schemeClr val="accent3">
                    <a:lumMod val="25000"/>
                  </a:schemeClr>
                </a:solidFill>
                <a:latin typeface="Abadi"/>
              </a:rPr>
              <a:t>which</a:t>
            </a:r>
            <a:r>
              <a:rPr lang="tr-TR" sz="2200" dirty="0">
                <a:solidFill>
                  <a:schemeClr val="accent3">
                    <a:lumMod val="25000"/>
                  </a:schemeClr>
                </a:solidFill>
                <a:latin typeface="Abadi"/>
              </a:rPr>
              <a:t> </a:t>
            </a:r>
            <a:r>
              <a:rPr lang="tr-TR" sz="2200" dirty="0" err="1">
                <a:solidFill>
                  <a:schemeClr val="accent3">
                    <a:lumMod val="25000"/>
                  </a:schemeClr>
                </a:solidFill>
                <a:latin typeface="Abadi"/>
              </a:rPr>
              <a:t>was</a:t>
            </a:r>
            <a:r>
              <a:rPr lang="tr-TR" sz="2200" dirty="0">
                <a:solidFill>
                  <a:schemeClr val="accent3">
                    <a:lumMod val="25000"/>
                  </a:schemeClr>
                </a:solidFill>
                <a:latin typeface="Abadi"/>
              </a:rPr>
              <a:t> </a:t>
            </a:r>
            <a:r>
              <a:rPr lang="tr-TR" sz="2200" dirty="0" err="1">
                <a:solidFill>
                  <a:schemeClr val="accent3">
                    <a:lumMod val="25000"/>
                  </a:schemeClr>
                </a:solidFill>
                <a:latin typeface="Abadi"/>
              </a:rPr>
              <a:t>stored</a:t>
            </a:r>
            <a:r>
              <a:rPr lang="tr-TR" sz="2200" dirty="0">
                <a:solidFill>
                  <a:schemeClr val="accent3">
                    <a:lumMod val="25000"/>
                  </a:schemeClr>
                </a:solidFill>
                <a:latin typeface="Abadi"/>
              </a:rPr>
              <a:t> in a HTML </a:t>
            </a:r>
            <a:r>
              <a:rPr lang="tr-TR" sz="2200" dirty="0" err="1">
                <a:solidFill>
                  <a:schemeClr val="accent3">
                    <a:lumMod val="25000"/>
                  </a:schemeClr>
                </a:solidFill>
                <a:latin typeface="Abadi"/>
              </a:rPr>
              <a:t>table</a:t>
            </a:r>
            <a:r>
              <a:rPr lang="tr-TR" sz="2200" dirty="0">
                <a:solidFill>
                  <a:schemeClr val="accent3">
                    <a:lumMod val="25000"/>
                  </a:schemeClr>
                </a:solidFill>
                <a:latin typeface="Abadi"/>
              </a:rPr>
              <a:t>. </a:t>
            </a:r>
          </a:p>
          <a:p>
            <a:pPr>
              <a:lnSpc>
                <a:spcPct val="100000"/>
              </a:lnSpc>
              <a:spcBef>
                <a:spcPts val="1400"/>
              </a:spcBef>
            </a:pPr>
            <a:r>
              <a:rPr lang="tr-TR" sz="2200" dirty="0">
                <a:solidFill>
                  <a:schemeClr val="accent3">
                    <a:lumMod val="25000"/>
                  </a:schemeClr>
                </a:solidFill>
                <a:latin typeface="Abadi"/>
              </a:rPr>
              <a:t>Information </a:t>
            </a:r>
            <a:r>
              <a:rPr lang="tr-TR" sz="2200" dirty="0" err="1">
                <a:solidFill>
                  <a:schemeClr val="accent3">
                    <a:lumMod val="25000"/>
                  </a:schemeClr>
                </a:solidFill>
                <a:latin typeface="Abadi"/>
              </a:rPr>
              <a:t>parsed</a:t>
            </a:r>
            <a:r>
              <a:rPr lang="tr-TR" sz="2200" dirty="0">
                <a:solidFill>
                  <a:schemeClr val="accent3">
                    <a:lumMod val="25000"/>
                  </a:schemeClr>
                </a:solidFill>
                <a:latin typeface="Abadi"/>
              </a:rPr>
              <a:t> </a:t>
            </a:r>
            <a:r>
              <a:rPr lang="tr-TR" sz="2200" dirty="0" err="1">
                <a:solidFill>
                  <a:schemeClr val="accent3">
                    <a:lumMod val="25000"/>
                  </a:schemeClr>
                </a:solidFill>
                <a:latin typeface="Abadi"/>
              </a:rPr>
              <a:t>from</a:t>
            </a:r>
            <a:r>
              <a:rPr lang="tr-TR" sz="2200" dirty="0">
                <a:solidFill>
                  <a:schemeClr val="accent3">
                    <a:lumMod val="25000"/>
                  </a:schemeClr>
                </a:solidFill>
                <a:latin typeface="Abadi"/>
              </a:rPr>
              <a:t> </a:t>
            </a:r>
            <a:r>
              <a:rPr lang="tr-TR" sz="2200" dirty="0" err="1">
                <a:solidFill>
                  <a:schemeClr val="accent3">
                    <a:lumMod val="25000"/>
                  </a:schemeClr>
                </a:solidFill>
                <a:latin typeface="Abadi"/>
              </a:rPr>
              <a:t>the</a:t>
            </a:r>
            <a:r>
              <a:rPr lang="tr-TR" sz="2200" dirty="0">
                <a:solidFill>
                  <a:schemeClr val="accent3">
                    <a:lumMod val="25000"/>
                  </a:schemeClr>
                </a:solidFill>
                <a:latin typeface="Abadi"/>
              </a:rPr>
              <a:t> HTML </a:t>
            </a:r>
            <a:r>
              <a:rPr lang="tr-TR" sz="2200" dirty="0" err="1">
                <a:solidFill>
                  <a:schemeClr val="accent3">
                    <a:lumMod val="25000"/>
                  </a:schemeClr>
                </a:solidFill>
                <a:latin typeface="Abadi"/>
              </a:rPr>
              <a:t>table</a:t>
            </a:r>
            <a:r>
              <a:rPr lang="tr-TR" sz="2200" dirty="0">
                <a:solidFill>
                  <a:schemeClr val="accent3">
                    <a:lumMod val="25000"/>
                  </a:schemeClr>
                </a:solidFill>
                <a:latin typeface="Abadi"/>
              </a:rPr>
              <a:t> </a:t>
            </a:r>
            <a:r>
              <a:rPr lang="tr-TR" sz="2200" dirty="0" err="1">
                <a:solidFill>
                  <a:schemeClr val="accent3">
                    <a:lumMod val="25000"/>
                  </a:schemeClr>
                </a:solidFill>
                <a:latin typeface="Abadi"/>
              </a:rPr>
              <a:t>was</a:t>
            </a:r>
            <a:r>
              <a:rPr lang="tr-TR" sz="2200" dirty="0">
                <a:solidFill>
                  <a:schemeClr val="accent3">
                    <a:lumMod val="25000"/>
                  </a:schemeClr>
                </a:solidFill>
                <a:latin typeface="Abadi"/>
              </a:rPr>
              <a:t> </a:t>
            </a:r>
            <a:r>
              <a:rPr lang="tr-TR" sz="2200" dirty="0" err="1">
                <a:solidFill>
                  <a:schemeClr val="accent3">
                    <a:lumMod val="25000"/>
                  </a:schemeClr>
                </a:solidFill>
                <a:latin typeface="Abadi"/>
              </a:rPr>
              <a:t>stored</a:t>
            </a:r>
            <a:r>
              <a:rPr lang="tr-TR" sz="2200" dirty="0">
                <a:solidFill>
                  <a:schemeClr val="accent3">
                    <a:lumMod val="25000"/>
                  </a:schemeClr>
                </a:solidFill>
                <a:latin typeface="Abadi"/>
              </a:rPr>
              <a:t> in a </a:t>
            </a:r>
            <a:r>
              <a:rPr lang="tr-TR" sz="2200" dirty="0" err="1">
                <a:solidFill>
                  <a:schemeClr val="accent3">
                    <a:lumMod val="25000"/>
                  </a:schemeClr>
                </a:solidFill>
                <a:latin typeface="Abadi"/>
              </a:rPr>
              <a:t>dataframe</a:t>
            </a:r>
            <a:r>
              <a:rPr lang="tr-TR" sz="2200" dirty="0">
                <a:solidFill>
                  <a:schemeClr val="accent3">
                    <a:lumMod val="25000"/>
                  </a:schemeClr>
                </a:solidFill>
                <a:latin typeface="Abadi"/>
              </a:rPr>
              <a:t> </a:t>
            </a:r>
            <a:r>
              <a:rPr lang="tr-TR" sz="2200" dirty="0" err="1">
                <a:solidFill>
                  <a:schemeClr val="accent3">
                    <a:lumMod val="25000"/>
                  </a:schemeClr>
                </a:solidFill>
                <a:latin typeface="Abadi"/>
              </a:rPr>
              <a:t>for</a:t>
            </a:r>
            <a:r>
              <a:rPr lang="tr-TR" sz="2200" dirty="0">
                <a:solidFill>
                  <a:schemeClr val="accent3">
                    <a:lumMod val="25000"/>
                  </a:schemeClr>
                </a:solidFill>
                <a:latin typeface="Abadi"/>
              </a:rPr>
              <a:t> </a:t>
            </a:r>
            <a:r>
              <a:rPr lang="tr-TR" sz="2200" dirty="0" err="1">
                <a:solidFill>
                  <a:schemeClr val="accent3">
                    <a:lumMod val="25000"/>
                  </a:schemeClr>
                </a:solidFill>
                <a:latin typeface="Abadi"/>
              </a:rPr>
              <a:t>the</a:t>
            </a:r>
            <a:r>
              <a:rPr lang="tr-TR" sz="2200" dirty="0">
                <a:solidFill>
                  <a:schemeClr val="accent3">
                    <a:lumMod val="25000"/>
                  </a:schemeClr>
                </a:solidFill>
                <a:latin typeface="Abadi"/>
              </a:rPr>
              <a:t> </a:t>
            </a:r>
            <a:r>
              <a:rPr lang="tr-TR" sz="2200" dirty="0" err="1">
                <a:solidFill>
                  <a:schemeClr val="accent3">
                    <a:lumMod val="25000"/>
                  </a:schemeClr>
                </a:solidFill>
                <a:latin typeface="Abadi"/>
              </a:rPr>
              <a:t>next</a:t>
            </a:r>
            <a:r>
              <a:rPr lang="tr-TR" sz="2200" dirty="0">
                <a:solidFill>
                  <a:schemeClr val="accent3">
                    <a:lumMod val="25000"/>
                  </a:schemeClr>
                </a:solidFill>
                <a:latin typeface="Abadi"/>
              </a:rPr>
              <a:t> step. </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tr-TR" sz="2200" dirty="0">
                <a:solidFill>
                  <a:schemeClr val="accent3">
                    <a:lumMod val="25000"/>
                  </a:schemeClr>
                </a:solidFill>
                <a:latin typeface="Abadi" panose="020B0604020104020204" pitchFamily="34" charset="0"/>
              </a:rPr>
              <a:t>Access </a:t>
            </a:r>
            <a:r>
              <a:rPr lang="tr-TR" sz="2200" dirty="0" err="1">
                <a:solidFill>
                  <a:schemeClr val="accent3">
                    <a:lumMod val="25000"/>
                  </a:schemeClr>
                </a:solidFill>
                <a:latin typeface="Abadi" panose="020B0604020104020204" pitchFamily="34" charset="0"/>
              </a:rPr>
              <a:t>to</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the</a:t>
            </a:r>
            <a:r>
              <a:rPr lang="tr-TR" sz="2200" dirty="0">
                <a:solidFill>
                  <a:schemeClr val="accent3">
                    <a:lumMod val="25000"/>
                  </a:schemeClr>
                </a:solidFill>
                <a:latin typeface="Abadi" panose="020B0604020104020204" pitchFamily="34" charset="0"/>
              </a:rPr>
              <a:t> notebook </a:t>
            </a:r>
            <a:r>
              <a:rPr lang="tr-TR" sz="2200" dirty="0" err="1">
                <a:solidFill>
                  <a:schemeClr val="accent3">
                    <a:lumMod val="25000"/>
                  </a:schemeClr>
                </a:solidFill>
                <a:latin typeface="Abadi" panose="020B0604020104020204" pitchFamily="34" charset="0"/>
              </a:rPr>
              <a:t>for</a:t>
            </a:r>
            <a:r>
              <a:rPr lang="tr-TR" sz="2200" dirty="0">
                <a:solidFill>
                  <a:schemeClr val="accent3">
                    <a:lumMod val="25000"/>
                  </a:schemeClr>
                </a:solidFill>
                <a:latin typeface="Abadi" panose="020B0604020104020204" pitchFamily="34" charset="0"/>
              </a:rPr>
              <a:t> reference: </a:t>
            </a:r>
            <a:r>
              <a:rPr lang="tr-TR" sz="2200" dirty="0">
                <a:solidFill>
                  <a:schemeClr val="accent3">
                    <a:lumMod val="25000"/>
                  </a:schemeClr>
                </a:solidFill>
                <a:latin typeface="Abadi" panose="020B0604020104020204" pitchFamily="34" charset="0"/>
                <a:hlinkClick r:id="rId3"/>
              </a:rPr>
              <a:t>Web </a:t>
            </a:r>
            <a:r>
              <a:rPr lang="tr-TR" sz="2200" dirty="0" err="1">
                <a:solidFill>
                  <a:schemeClr val="accent3">
                    <a:lumMod val="25000"/>
                  </a:schemeClr>
                </a:solidFill>
                <a:latin typeface="Abadi" panose="020B0604020104020204" pitchFamily="34" charset="0"/>
                <a:hlinkClick r:id="rId3"/>
              </a:rPr>
              <a:t>Scraping</a:t>
            </a:r>
            <a:r>
              <a:rPr lang="tr-TR" sz="2200" dirty="0">
                <a:solidFill>
                  <a:schemeClr val="accent3">
                    <a:lumMod val="25000"/>
                  </a:schemeClr>
                </a:solidFill>
                <a:latin typeface="Abadi" panose="020B0604020104020204" pitchFamily="34" charset="0"/>
                <a:hlinkClick r:id="rId3"/>
              </a:rPr>
              <a:t> </a:t>
            </a:r>
            <a:r>
              <a:rPr lang="tr-TR" sz="2200" dirty="0" err="1">
                <a:solidFill>
                  <a:schemeClr val="accent3">
                    <a:lumMod val="25000"/>
                  </a:schemeClr>
                </a:solidFill>
                <a:latin typeface="Abadi" panose="020B0604020104020204" pitchFamily="34" charset="0"/>
                <a:hlinkClick r:id="rId3"/>
              </a:rPr>
              <a:t>from</a:t>
            </a:r>
            <a:r>
              <a:rPr lang="tr-TR" sz="2200" dirty="0">
                <a:solidFill>
                  <a:schemeClr val="accent3">
                    <a:lumMod val="25000"/>
                  </a:schemeClr>
                </a:solidFill>
                <a:latin typeface="Abadi" panose="020B0604020104020204" pitchFamily="34" charset="0"/>
                <a:hlinkClick r:id="rId3"/>
              </a:rPr>
              <a:t> Wikipedia</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pic>
        <p:nvPicPr>
          <p:cNvPr id="12" name="Picture 11" descr="A diagram of a software application&#10;&#10;Description automatically generated">
            <a:extLst>
              <a:ext uri="{FF2B5EF4-FFF2-40B4-BE49-F238E27FC236}">
                <a16:creationId xmlns:a16="http://schemas.microsoft.com/office/drawing/2014/main" id="{EE595C03-1786-6B6E-DD10-02D70C9DBB15}"/>
              </a:ext>
            </a:extLst>
          </p:cNvPr>
          <p:cNvPicPr>
            <a:picLocks noChangeAspect="1"/>
          </p:cNvPicPr>
          <p:nvPr/>
        </p:nvPicPr>
        <p:blipFill>
          <a:blip r:embed="rId4"/>
          <a:stretch>
            <a:fillRect/>
          </a:stretch>
        </p:blipFill>
        <p:spPr>
          <a:xfrm>
            <a:off x="5910262" y="1792288"/>
            <a:ext cx="5461000" cy="4259782"/>
          </a:xfrm>
          <a:prstGeom prst="rect">
            <a:avLst/>
          </a:prstGeom>
        </p:spPr>
      </p:pic>
      <p:pic>
        <p:nvPicPr>
          <p:cNvPr id="14" name="Picture 13" descr="A diagram of a software application&#10;&#10;Description automatically generated">
            <a:extLst>
              <a:ext uri="{FF2B5EF4-FFF2-40B4-BE49-F238E27FC236}">
                <a16:creationId xmlns:a16="http://schemas.microsoft.com/office/drawing/2014/main" id="{2CCA3EC0-5A4F-9D3A-3F6A-3902EFD72AFD}"/>
              </a:ext>
            </a:extLst>
          </p:cNvPr>
          <p:cNvPicPr>
            <a:picLocks noChangeAspect="1"/>
          </p:cNvPicPr>
          <p:nvPr/>
        </p:nvPicPr>
        <p:blipFill>
          <a:blip r:embed="rId5"/>
          <a:stretch>
            <a:fillRect/>
          </a:stretch>
        </p:blipFill>
        <p:spPr>
          <a:xfrm>
            <a:off x="5910262" y="1792288"/>
            <a:ext cx="5461000" cy="4259782"/>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638</TotalTime>
  <Words>2037</Words>
  <Application>Microsoft Office PowerPoint</Application>
  <PresentationFormat>Widescreen</PresentationFormat>
  <Paragraphs>203</Paragraphs>
  <Slides>48</Slides>
  <Notes>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48</vt:i4>
      </vt:variant>
    </vt:vector>
  </HeadingPairs>
  <TitlesOfParts>
    <vt:vector size="54" baseType="lpstr">
      <vt:lpstr>Abadi</vt:lpstr>
      <vt:lpstr>Arial</vt:lpstr>
      <vt:lpstr>Calibri</vt:lpstr>
      <vt:lpstr>IBM Plex Mono SemiBold</vt:lpstr>
      <vt:lpstr>IBM Plex Mono Text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Dogru, Yusuf Ardahan</cp:lastModifiedBy>
  <cp:revision>202</cp:revision>
  <dcterms:created xsi:type="dcterms:W3CDTF">2021-04-29T18:58:34Z</dcterms:created>
  <dcterms:modified xsi:type="dcterms:W3CDTF">2024-09-24T01:45:07Z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